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84" r:id="rId4"/>
  </p:sldMasterIdLst>
  <p:notesMasterIdLst>
    <p:notesMasterId r:id="rId12"/>
  </p:notesMasterIdLst>
  <p:handoutMasterIdLst>
    <p:handoutMasterId r:id="rId13"/>
  </p:handoutMasterIdLst>
  <p:sldIdLst>
    <p:sldId id="310" r:id="rId5"/>
    <p:sldId id="311" r:id="rId6"/>
    <p:sldId id="312" r:id="rId7"/>
    <p:sldId id="313" r:id="rId8"/>
    <p:sldId id="316" r:id="rId9"/>
    <p:sldId id="314" r:id="rId10"/>
    <p:sldId id="315" r:id="rId11"/>
  </p:sldIdLst>
  <p:sldSz cx="13817600" cy="7772400"/>
  <p:notesSz cx="6985000" cy="9283700"/>
  <p:defaultTextStyle>
    <a:defPPr>
      <a:defRPr lang="en-US"/>
    </a:defPPr>
    <a:lvl1pPr marL="0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8DC1"/>
    <a:srgbClr val="E27304"/>
    <a:srgbClr val="C16203"/>
    <a:srgbClr val="CC99FF"/>
    <a:srgbClr val="A45F04"/>
    <a:srgbClr val="A55403"/>
    <a:srgbClr val="A275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264" autoAdjust="0"/>
    <p:restoredTop sz="93792" autoAdjust="0"/>
  </p:normalViewPr>
  <p:slideViewPr>
    <p:cSldViewPr snapToGrid="0">
      <p:cViewPr varScale="1">
        <p:scale>
          <a:sx n="63" d="100"/>
          <a:sy n="63" d="100"/>
        </p:scale>
        <p:origin x="139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490DD2FD-01C0-4E0A-B4B4-FC14190A27D0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AEA7F624-DCC5-4196-98A2-FAD96A286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620344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17F132AA-924F-4A6F-84CA-DF64896276F5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8025" y="1160463"/>
            <a:ext cx="5568950" cy="3133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67781"/>
            <a:ext cx="5588000" cy="3655457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1D3E33CF-AFCB-4A83-96E3-041FA0FEE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162695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0880" y="1168880"/>
            <a:ext cx="12435840" cy="577411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980"/>
            </a:lvl2pPr>
            <a:lvl3pPr>
              <a:defRPr sz="1760"/>
            </a:lvl3pPr>
            <a:lvl4pPr>
              <a:defRPr sz="1540"/>
            </a:lvl4pPr>
            <a:lvl5pPr>
              <a:defRPr sz="154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0880" y="7340608"/>
            <a:ext cx="3224107" cy="413808"/>
          </a:xfrm>
          <a:prstGeom prst="rect">
            <a:avLst/>
          </a:prstGeom>
        </p:spPr>
        <p:txBody>
          <a:bodyPr/>
          <a:lstStyle/>
          <a:p>
            <a:pPr defTabSz="1005840"/>
            <a:fld id="{61CE0EDA-6F3E-43DA-AA76-B7AB90874AF5}" type="datetime1">
              <a:rPr lang="en-US" sz="1980" smtClean="0">
                <a:solidFill>
                  <a:prstClr val="black"/>
                </a:solidFill>
              </a:rPr>
              <a:pPr defTabSz="1005840"/>
              <a:t>4/26/2023</a:t>
            </a:fld>
            <a:endParaRPr lang="en-US" sz="198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99017" y="8268475"/>
            <a:ext cx="3224107" cy="413808"/>
          </a:xfrm>
          <a:prstGeom prst="rect">
            <a:avLst/>
          </a:prstGeom>
        </p:spPr>
        <p:txBody>
          <a:bodyPr/>
          <a:lstStyle/>
          <a:p>
            <a:pPr defTabSz="1005840"/>
            <a:fld id="{08CC74F1-2964-4A57-8841-E1C41C913199}" type="slidenum">
              <a:rPr lang="en-US" sz="1980" smtClean="0">
                <a:solidFill>
                  <a:prstClr val="black"/>
                </a:solidFill>
              </a:rPr>
              <a:pPr defTabSz="1005840"/>
              <a:t>‹#›</a:t>
            </a:fld>
            <a:endParaRPr lang="en-US" sz="198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90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92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8675" y="1106505"/>
            <a:ext cx="6524978" cy="6158210"/>
          </a:xfrm>
        </p:spPr>
        <p:txBody>
          <a:bodyPr/>
          <a:lstStyle>
            <a:lvl1pPr>
              <a:defRPr sz="3080"/>
            </a:lvl1pPr>
            <a:lvl2pPr>
              <a:defRPr sz="2640"/>
            </a:lvl2pPr>
            <a:lvl3pPr>
              <a:defRPr sz="2200"/>
            </a:lvl3pPr>
            <a:lvl4pPr>
              <a:defRPr sz="1980"/>
            </a:lvl4pPr>
            <a:lvl5pPr>
              <a:defRPr sz="1980"/>
            </a:lvl5pPr>
            <a:lvl6pPr>
              <a:defRPr sz="1980"/>
            </a:lvl6pPr>
            <a:lvl7pPr>
              <a:defRPr sz="1980"/>
            </a:lvl7pPr>
            <a:lvl8pPr>
              <a:defRPr sz="1980"/>
            </a:lvl8pPr>
            <a:lvl9pPr>
              <a:defRPr sz="19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23947" y="1106505"/>
            <a:ext cx="6524978" cy="6158210"/>
          </a:xfrm>
        </p:spPr>
        <p:txBody>
          <a:bodyPr/>
          <a:lstStyle>
            <a:lvl1pPr>
              <a:defRPr sz="3080"/>
            </a:lvl1pPr>
            <a:lvl2pPr>
              <a:defRPr sz="2640"/>
            </a:lvl2pPr>
            <a:lvl3pPr>
              <a:defRPr sz="2200"/>
            </a:lvl3pPr>
            <a:lvl4pPr>
              <a:defRPr sz="1980"/>
            </a:lvl4pPr>
            <a:lvl5pPr>
              <a:defRPr sz="1980"/>
            </a:lvl5pPr>
            <a:lvl6pPr>
              <a:defRPr sz="1980"/>
            </a:lvl6pPr>
            <a:lvl7pPr>
              <a:defRPr sz="1980"/>
            </a:lvl7pPr>
            <a:lvl8pPr>
              <a:defRPr sz="1980"/>
            </a:lvl8pPr>
            <a:lvl9pPr>
              <a:defRPr sz="19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108148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16434" y="6952159"/>
            <a:ext cx="184731" cy="769441"/>
          </a:xfrm>
          <a:prstGeom prst="rect">
            <a:avLst/>
          </a:prstGeom>
        </p:spPr>
        <p:txBody>
          <a:bodyPr vert="horz" wrap="none" lIns="91440" tIns="45720" rIns="91440" bIns="45720" rtlCol="0" anchor="b" anchorCtr="1">
            <a:spAutoFit/>
          </a:bodyPr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pPr defTabSz="1005840"/>
            <a:endParaRPr lang="en-US">
              <a:solidFill>
                <a:prstClr val="white"/>
              </a:solidFill>
            </a:endParaRPr>
          </a:p>
          <a:p>
            <a:pPr defTabSz="1005840"/>
            <a:endParaRPr lang="en-US">
              <a:solidFill>
                <a:prstClr val="white"/>
              </a:solidFill>
            </a:endParaRPr>
          </a:p>
          <a:p>
            <a:pPr defTabSz="1005840"/>
            <a:endParaRPr lang="en-US">
              <a:solidFill>
                <a:prstClr val="white"/>
              </a:solidFill>
            </a:endParaRPr>
          </a:p>
          <a:p>
            <a:pPr defTabSz="1005840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817600" cy="77724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5440" y="0"/>
            <a:ext cx="12435840" cy="949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0880" y="1813561"/>
            <a:ext cx="12435840" cy="5129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/>
        </p:nvSpPr>
        <p:spPr>
          <a:xfrm>
            <a:off x="10529252" y="7340608"/>
            <a:ext cx="3224107" cy="4138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8CC74F1-2964-4A57-8841-E1C41C913199}" type="slidenum">
              <a:rPr lang="en-US" sz="1540" smtClean="0">
                <a:solidFill>
                  <a:prstClr val="white"/>
                </a:solidFill>
              </a:rPr>
              <a:pPr algn="r"/>
              <a:t>‹#›</a:t>
            </a:fld>
            <a:endParaRPr lang="en-US" sz="1540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542867" y="8"/>
            <a:ext cx="2274752" cy="9288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5840"/>
            <a:endParaRPr lang="en-US" sz="198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78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8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1005840" rtl="0" eaLnBrk="1" latinLnBrk="0" hangingPunct="1">
        <a:spcBef>
          <a:spcPct val="0"/>
        </a:spcBef>
        <a:buNone/>
        <a:defRPr sz="352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77190" indent="-377190" algn="l" defTabSz="1005840" rtl="0" eaLnBrk="1" latinLnBrk="0" hangingPunct="1">
        <a:spcBef>
          <a:spcPct val="20000"/>
        </a:spcBef>
        <a:buFont typeface="Arial" pitchFamily="34" charset="0"/>
        <a:buChar char="•"/>
        <a:defRPr sz="3080" kern="1200">
          <a:solidFill>
            <a:schemeClr val="bg1"/>
          </a:solidFill>
          <a:latin typeface="+mn-lt"/>
          <a:ea typeface="+mn-ea"/>
          <a:cs typeface="+mn-cs"/>
        </a:defRPr>
      </a:lvl1pPr>
      <a:lvl2pPr marL="817245" indent="-314325" algn="l" defTabSz="1005840" rtl="0" eaLnBrk="1" latinLnBrk="0" hangingPunct="1">
        <a:spcBef>
          <a:spcPct val="20000"/>
        </a:spcBef>
        <a:buFont typeface="Arial" pitchFamily="34" charset="0"/>
        <a:buChar char="–"/>
        <a:defRPr sz="2640" kern="1200">
          <a:solidFill>
            <a:schemeClr val="bg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bg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spcBef>
          <a:spcPct val="20000"/>
        </a:spcBef>
        <a:buFont typeface="Arial" pitchFamily="34" charset="0"/>
        <a:buChar char="–"/>
        <a:defRPr sz="1980" kern="1200">
          <a:solidFill>
            <a:schemeClr val="bg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spcBef>
          <a:spcPct val="20000"/>
        </a:spcBef>
        <a:buFont typeface="Arial" pitchFamily="34" charset="0"/>
        <a:buChar char="»"/>
        <a:defRPr sz="1980" kern="1200">
          <a:solidFill>
            <a:schemeClr val="bg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2.wdp"/><Relationship Id="rId7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hyperlink" Target="https://www.myexostar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6E5AB74-49B9-0B20-052A-401635146A7F}"/>
              </a:ext>
            </a:extLst>
          </p:cNvPr>
          <p:cNvSpPr txBox="1">
            <a:spLocks/>
          </p:cNvSpPr>
          <p:nvPr/>
        </p:nvSpPr>
        <p:spPr>
          <a:xfrm>
            <a:off x="1070023" y="1930927"/>
            <a:ext cx="11677555" cy="1228356"/>
          </a:xfrm>
          <a:prstGeom prst="rect">
            <a:avLst/>
          </a:prstGeom>
        </p:spPr>
        <p:txBody>
          <a:bodyPr/>
          <a:lstStyle>
            <a:lvl1pPr algn="ctr" defTabSz="100017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75" b="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914400">
              <a:spcBef>
                <a:spcPts val="1000"/>
              </a:spcBef>
              <a:defRPr/>
            </a:pPr>
            <a:r>
              <a:rPr lang="en-US" sz="6000" b="1" cap="all">
                <a:solidFill>
                  <a:schemeClr val="bg1"/>
                </a:solidFill>
                <a:latin typeface="Agency FB" panose="020B0503020202020204" pitchFamily="34" charset="0"/>
              </a:rPr>
              <a:t>Stennis </a:t>
            </a:r>
            <a:br>
              <a:rPr lang="en-US" sz="6000" b="1" cap="all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n-US" sz="6000" b="1" cap="all">
                <a:solidFill>
                  <a:schemeClr val="bg1"/>
                </a:solidFill>
                <a:latin typeface="Agency FB" panose="020B0503020202020204" pitchFamily="34" charset="0"/>
              </a:rPr>
              <a:t>Propulsion Center</a:t>
            </a:r>
            <a:br>
              <a:rPr lang="en-US" sz="6000" b="1" cap="all">
                <a:solidFill>
                  <a:schemeClr val="bg1"/>
                </a:solidFill>
                <a:latin typeface="Agency FB" panose="020B0503020202020204" pitchFamily="34" charset="0"/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BA80B2-98CB-BA3B-2EF3-43A6CBB890B4}"/>
              </a:ext>
            </a:extLst>
          </p:cNvPr>
          <p:cNvSpPr txBox="1">
            <a:spLocks/>
          </p:cNvSpPr>
          <p:nvPr/>
        </p:nvSpPr>
        <p:spPr>
          <a:xfrm>
            <a:off x="1061929" y="4736269"/>
            <a:ext cx="11685648" cy="861802"/>
          </a:xfrm>
          <a:prstGeom prst="rect">
            <a:avLst/>
          </a:prstGeom>
        </p:spPr>
        <p:txBody>
          <a:bodyPr/>
          <a:lstStyle>
            <a:lvl1pPr marL="0" marR="0" indent="0" algn="ctr" defTabSz="1000171" rtl="0" eaLnBrk="1" fontAlgn="auto" latinLnBrk="0" hangingPunct="1">
              <a:lnSpc>
                <a:spcPct val="90000"/>
              </a:lnSpc>
              <a:spcBef>
                <a:spcPts val="109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50" b="0" kern="1200" baseline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50128" indent="-250043" algn="l" defTabSz="1000171" rtl="0" eaLnBrk="1" latinLnBrk="0" hangingPunct="1">
              <a:lnSpc>
                <a:spcPct val="90000"/>
              </a:lnSpc>
              <a:spcBef>
                <a:spcPts val="547"/>
              </a:spcBef>
              <a:buFont typeface="Arial" panose="020B0604020202020204" pitchFamily="34" charset="0"/>
              <a:buChar char="•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0213" indent="-250043" algn="l" defTabSz="1000171" rtl="0" eaLnBrk="1" latinLnBrk="0" hangingPunct="1">
              <a:lnSpc>
                <a:spcPct val="90000"/>
              </a:lnSpc>
              <a:spcBef>
                <a:spcPts val="547"/>
              </a:spcBef>
              <a:buFont typeface="Arial" panose="020B0604020202020204" pitchFamily="34" charset="0"/>
              <a:buChar char="•"/>
              <a:defRPr sz="21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0299" indent="-250043" algn="l" defTabSz="1000171" rtl="0" eaLnBrk="1" latinLnBrk="0" hangingPunct="1">
              <a:lnSpc>
                <a:spcPct val="90000"/>
              </a:lnSpc>
              <a:spcBef>
                <a:spcPts val="547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50384" indent="-250043" algn="l" defTabSz="1000171" rtl="0" eaLnBrk="1" latinLnBrk="0" hangingPunct="1">
              <a:lnSpc>
                <a:spcPct val="90000"/>
              </a:lnSpc>
              <a:spcBef>
                <a:spcPts val="547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50469" indent="-250043" algn="l" defTabSz="1000171" rtl="0" eaLnBrk="1" latinLnBrk="0" hangingPunct="1">
              <a:lnSpc>
                <a:spcPct val="90000"/>
              </a:lnSpc>
              <a:spcBef>
                <a:spcPts val="547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50555" indent="-250043" algn="l" defTabSz="1000171" rtl="0" eaLnBrk="1" latinLnBrk="0" hangingPunct="1">
              <a:lnSpc>
                <a:spcPct val="90000"/>
              </a:lnSpc>
              <a:spcBef>
                <a:spcPts val="547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50640" indent="-250043" algn="l" defTabSz="1000171" rtl="0" eaLnBrk="1" latinLnBrk="0" hangingPunct="1">
              <a:lnSpc>
                <a:spcPct val="90000"/>
              </a:lnSpc>
              <a:spcBef>
                <a:spcPts val="547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50726" indent="-250043" algn="l" defTabSz="1000171" rtl="0" eaLnBrk="1" latinLnBrk="0" hangingPunct="1">
              <a:lnSpc>
                <a:spcPct val="90000"/>
              </a:lnSpc>
              <a:spcBef>
                <a:spcPts val="547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ts val="1000"/>
              </a:spcBef>
              <a:defRPr/>
            </a:pPr>
            <a:r>
              <a:rPr lang="en-US" sz="4000" b="1" dirty="0">
                <a:solidFill>
                  <a:schemeClr val="bg1"/>
                </a:solidFill>
                <a:latin typeface="Agency FB" panose="020B0503020202020204" pitchFamily="34" charset="0"/>
              </a:rPr>
              <a:t>John Masaveg</a:t>
            </a:r>
          </a:p>
          <a:p>
            <a:pPr defTabSz="914400">
              <a:spcBef>
                <a:spcPts val="1000"/>
              </a:spcBef>
              <a:defRPr/>
            </a:pPr>
            <a:r>
              <a:rPr lang="en-US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Deputy Director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FF0D3F-3C56-1539-6408-E769BF02BA16}"/>
              </a:ext>
            </a:extLst>
          </p:cNvPr>
          <p:cNvSpPr txBox="1">
            <a:spLocks/>
          </p:cNvSpPr>
          <p:nvPr/>
        </p:nvSpPr>
        <p:spPr>
          <a:xfrm>
            <a:off x="972720" y="3968575"/>
            <a:ext cx="11685648" cy="527285"/>
          </a:xfrm>
          <a:prstGeom prst="rect">
            <a:avLst/>
          </a:prstGeom>
        </p:spPr>
        <p:txBody>
          <a:bodyPr/>
          <a:lstStyle>
            <a:lvl1pPr marL="0" indent="0" algn="ctr" defTabSz="1000171" rtl="0" eaLnBrk="1" latinLnBrk="0" hangingPunct="1">
              <a:lnSpc>
                <a:spcPct val="90000"/>
              </a:lnSpc>
              <a:spcBef>
                <a:spcPts val="1094"/>
              </a:spcBef>
              <a:buFont typeface="Arial" panose="020B0604020202020204" pitchFamily="34" charset="0"/>
              <a:buNone/>
              <a:defRPr sz="1969" b="0" kern="1200" baseline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50128" indent="-250043" algn="l" defTabSz="1000171" rtl="0" eaLnBrk="1" latinLnBrk="0" hangingPunct="1">
              <a:lnSpc>
                <a:spcPct val="90000"/>
              </a:lnSpc>
              <a:spcBef>
                <a:spcPts val="547"/>
              </a:spcBef>
              <a:buFont typeface="Arial" panose="020B0604020202020204" pitchFamily="34" charset="0"/>
              <a:buChar char="•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0213" indent="-250043" algn="l" defTabSz="1000171" rtl="0" eaLnBrk="1" latinLnBrk="0" hangingPunct="1">
              <a:lnSpc>
                <a:spcPct val="90000"/>
              </a:lnSpc>
              <a:spcBef>
                <a:spcPts val="547"/>
              </a:spcBef>
              <a:buFont typeface="Arial" panose="020B0604020202020204" pitchFamily="34" charset="0"/>
              <a:buChar char="•"/>
              <a:defRPr sz="21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0299" indent="-250043" algn="l" defTabSz="1000171" rtl="0" eaLnBrk="1" latinLnBrk="0" hangingPunct="1">
              <a:lnSpc>
                <a:spcPct val="90000"/>
              </a:lnSpc>
              <a:spcBef>
                <a:spcPts val="547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50384" indent="-250043" algn="l" defTabSz="1000171" rtl="0" eaLnBrk="1" latinLnBrk="0" hangingPunct="1">
              <a:lnSpc>
                <a:spcPct val="90000"/>
              </a:lnSpc>
              <a:spcBef>
                <a:spcPts val="547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50469" indent="-250043" algn="l" defTabSz="1000171" rtl="0" eaLnBrk="1" latinLnBrk="0" hangingPunct="1">
              <a:lnSpc>
                <a:spcPct val="90000"/>
              </a:lnSpc>
              <a:spcBef>
                <a:spcPts val="547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50555" indent="-250043" algn="l" defTabSz="1000171" rtl="0" eaLnBrk="1" latinLnBrk="0" hangingPunct="1">
              <a:lnSpc>
                <a:spcPct val="90000"/>
              </a:lnSpc>
              <a:spcBef>
                <a:spcPts val="547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50640" indent="-250043" algn="l" defTabSz="1000171" rtl="0" eaLnBrk="1" latinLnBrk="0" hangingPunct="1">
              <a:lnSpc>
                <a:spcPct val="90000"/>
              </a:lnSpc>
              <a:spcBef>
                <a:spcPts val="547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50726" indent="-250043" algn="l" defTabSz="1000171" rtl="0" eaLnBrk="1" latinLnBrk="0" hangingPunct="1">
              <a:lnSpc>
                <a:spcPct val="90000"/>
              </a:lnSpc>
              <a:spcBef>
                <a:spcPts val="547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ts val="1000"/>
              </a:spcBef>
              <a:defRPr/>
            </a:pPr>
            <a:r>
              <a:rPr lang="en-US" sz="3200" b="1">
                <a:solidFill>
                  <a:schemeClr val="bg1"/>
                </a:solidFill>
                <a:latin typeface="Agency FB" panose="020B0503020202020204" pitchFamily="34" charset="0"/>
              </a:rPr>
              <a:t>April 26, 2023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51BCB8-E849-3480-316B-F8123DD775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891" y="7065387"/>
            <a:ext cx="2763242" cy="70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5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E29F9-EF40-2FEE-24A6-601E5EF40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PMAC - Charter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821420B3-5269-045D-06D3-610C2D6CD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98300" y="2958883"/>
            <a:ext cx="5444589" cy="3882237"/>
          </a:xfrm>
          <a:prstGeom prst="rect">
            <a:avLst/>
          </a:prstGeom>
          <a:noFill/>
          <a:ln w="28575" algn="ctr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AD093B9-7703-688D-882C-62AF517EC8CD}"/>
              </a:ext>
            </a:extLst>
          </p:cNvPr>
          <p:cNvSpPr txBox="1">
            <a:spLocks/>
          </p:cNvSpPr>
          <p:nvPr/>
        </p:nvSpPr>
        <p:spPr>
          <a:xfrm>
            <a:off x="1245616" y="868180"/>
            <a:ext cx="11326368" cy="2185214"/>
          </a:xfrm>
          <a:prstGeom prst="rect">
            <a:avLst/>
          </a:prstGeom>
        </p:spPr>
        <p:txBody>
          <a:bodyPr/>
          <a:lstStyle>
            <a:lvl1pPr marL="250043" indent="-250043" algn="l" defTabSz="1000171" rtl="0" eaLnBrk="1" latinLnBrk="0" hangingPunct="1">
              <a:lnSpc>
                <a:spcPct val="90000"/>
              </a:lnSpc>
              <a:spcBef>
                <a:spcPts val="1094"/>
              </a:spcBef>
              <a:buFont typeface="Arial" panose="020B0604020202020204" pitchFamily="34" charset="0"/>
              <a:buChar char="•"/>
              <a:defRPr sz="3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0128" indent="-250043" algn="l" defTabSz="1000171" rtl="0" eaLnBrk="1" latinLnBrk="0" hangingPunct="1">
              <a:lnSpc>
                <a:spcPct val="90000"/>
              </a:lnSpc>
              <a:spcBef>
                <a:spcPts val="547"/>
              </a:spcBef>
              <a:buFont typeface="Arial" panose="020B0604020202020204" pitchFamily="34" charset="0"/>
              <a:buChar char="•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0213" indent="-250043" algn="l" defTabSz="1000171" rtl="0" eaLnBrk="1" latinLnBrk="0" hangingPunct="1">
              <a:lnSpc>
                <a:spcPct val="90000"/>
              </a:lnSpc>
              <a:spcBef>
                <a:spcPts val="547"/>
              </a:spcBef>
              <a:buFont typeface="Arial" panose="020B0604020202020204" pitchFamily="34" charset="0"/>
              <a:buChar char="•"/>
              <a:defRPr sz="21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0299" indent="-250043" algn="l" defTabSz="1000171" rtl="0" eaLnBrk="1" latinLnBrk="0" hangingPunct="1">
              <a:lnSpc>
                <a:spcPct val="90000"/>
              </a:lnSpc>
              <a:spcBef>
                <a:spcPts val="547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50384" indent="-250043" algn="l" defTabSz="1000171" rtl="0" eaLnBrk="1" latinLnBrk="0" hangingPunct="1">
              <a:lnSpc>
                <a:spcPct val="90000"/>
              </a:lnSpc>
              <a:spcBef>
                <a:spcPts val="547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50469" indent="-250043" algn="l" defTabSz="1000171" rtl="0" eaLnBrk="1" latinLnBrk="0" hangingPunct="1">
              <a:lnSpc>
                <a:spcPct val="90000"/>
              </a:lnSpc>
              <a:spcBef>
                <a:spcPts val="547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50555" indent="-250043" algn="l" defTabSz="1000171" rtl="0" eaLnBrk="1" latinLnBrk="0" hangingPunct="1">
              <a:lnSpc>
                <a:spcPct val="90000"/>
              </a:lnSpc>
              <a:spcBef>
                <a:spcPts val="547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50640" indent="-250043" algn="l" defTabSz="1000171" rtl="0" eaLnBrk="1" latinLnBrk="0" hangingPunct="1">
              <a:lnSpc>
                <a:spcPct val="90000"/>
              </a:lnSpc>
              <a:spcBef>
                <a:spcPts val="547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50726" indent="-250043" algn="l" defTabSz="1000171" rtl="0" eaLnBrk="1" latinLnBrk="0" hangingPunct="1">
              <a:lnSpc>
                <a:spcPct val="90000"/>
              </a:lnSpc>
              <a:spcBef>
                <a:spcPts val="547"/>
              </a:spcBef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831" lvl="1" indent="0">
              <a:buNone/>
            </a:pPr>
            <a:endParaRPr lang="en-US" dirty="0">
              <a:solidFill>
                <a:schemeClr val="bg1"/>
              </a:solidFill>
              <a:latin typeface="Arial" panose="020B0604020202020204"/>
            </a:endParaRPr>
          </a:p>
          <a:p>
            <a:pPr marL="173831" lvl="1" indent="0" algn="ctr">
              <a:buNone/>
            </a:pPr>
            <a:r>
              <a:rPr lang="en-US" sz="2800" i="1" dirty="0">
                <a:solidFill>
                  <a:schemeClr val="bg1"/>
                </a:solidFill>
                <a:latin typeface="Arial" panose="020B0604020202020204"/>
              </a:rPr>
              <a:t>Our Mission is to partner with the enterprise/internal manufacturing centers to develop new capabilities and deliver high class quality products to our customers and warfighters.</a:t>
            </a:r>
          </a:p>
          <a:p>
            <a:pPr lvl="2"/>
            <a:endParaRPr lang="en-US" dirty="0">
              <a:solidFill>
                <a:schemeClr val="bg1"/>
              </a:solidFill>
              <a:latin typeface="Arial" panose="020B0604020202020204"/>
            </a:endParaRPr>
          </a:p>
          <a:p>
            <a:pPr lvl="1"/>
            <a:endParaRPr lang="en-US" dirty="0">
              <a:solidFill>
                <a:schemeClr val="bg1"/>
              </a:solidFill>
              <a:latin typeface="Arial" panose="020B060402020202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699FEC-B2CB-0844-4055-43A015DD14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891" y="7065387"/>
            <a:ext cx="2763242" cy="7070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723143-7E40-AA3F-8CA0-85188EB602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30" b="28588"/>
          <a:stretch/>
        </p:blipFill>
        <p:spPr>
          <a:xfrm>
            <a:off x="7358272" y="2971613"/>
            <a:ext cx="5444589" cy="386950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AD0A1D-845D-6F80-2C02-B80190EA67C3}"/>
              </a:ext>
            </a:extLst>
          </p:cNvPr>
          <p:cNvSpPr txBox="1"/>
          <p:nvPr/>
        </p:nvSpPr>
        <p:spPr>
          <a:xfrm>
            <a:off x="2938272" y="6841120"/>
            <a:ext cx="1042273" cy="401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Stennis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BFF7D7-133F-CA53-E1DC-CDE479321613}"/>
              </a:ext>
            </a:extLst>
          </p:cNvPr>
          <p:cNvSpPr txBox="1"/>
          <p:nvPr/>
        </p:nvSpPr>
        <p:spPr>
          <a:xfrm>
            <a:off x="9686544" y="6847995"/>
            <a:ext cx="1284326" cy="401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Michoud</a:t>
            </a:r>
          </a:p>
        </p:txBody>
      </p:sp>
    </p:spTree>
    <p:extLst>
      <p:ext uri="{BB962C8B-B14F-4D97-AF65-F5344CB8AC3E}">
        <p14:creationId xmlns:p14="http://schemas.microsoft.com/office/powerpoint/2010/main" val="291066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5C156-3976-07E7-F2CA-59C02CAAB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PMAC – What We Do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164B12-D4F0-E3AE-BC93-4773D2757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8" y="906788"/>
            <a:ext cx="13844850" cy="6345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348" tIns="44382" rIns="90348" bIns="44382"/>
          <a:lstStyle/>
          <a:p>
            <a:pPr marL="233363" indent="-233363" defTabSz="914400">
              <a:spcBef>
                <a:spcPts val="600"/>
              </a:spcBef>
              <a:buFont typeface="Symbol"/>
              <a:buChar char=""/>
              <a:defRPr/>
            </a:pPr>
            <a:r>
              <a:rPr lang="en-US" sz="2400" b="1" i="1" u="sng" dirty="0">
                <a:solidFill>
                  <a:schemeClr val="bg1"/>
                </a:solidFill>
                <a:latin typeface="Arial" panose="020B0604020202020204"/>
                <a:ea typeface="Calibri"/>
                <a:cs typeface="Times New Roman"/>
              </a:rPr>
              <a:t>SSC - Propulsion Manufacturing Center</a:t>
            </a:r>
          </a:p>
          <a:p>
            <a:pPr marL="457200" lvl="1" indent="-223838" defTabSz="463550">
              <a:spcBef>
                <a:spcPts val="900"/>
              </a:spcBef>
              <a:buFontTx/>
              <a:buChar char="–"/>
              <a:defRPr/>
            </a:pPr>
            <a:r>
              <a:rPr lang="en-US" sz="2000" dirty="0">
                <a:solidFill>
                  <a:schemeClr val="bg1"/>
                </a:solidFill>
                <a:latin typeface="Arial" panose="020B0604020202020204"/>
                <a:ea typeface="Calibri"/>
                <a:cs typeface="Times New Roman"/>
              </a:rPr>
              <a:t>Manufacture and Test of Propulsion Sub-Systems for Satellites, Missiles &amp; Human Rated Spacecraft</a:t>
            </a:r>
          </a:p>
          <a:p>
            <a:pPr marL="457200" lvl="1" indent="-223838" defTabSz="114300">
              <a:spcBef>
                <a:spcPts val="900"/>
              </a:spcBef>
              <a:buFontTx/>
              <a:buChar char="–"/>
              <a:tabLst>
                <a:tab pos="457200" algn="l"/>
              </a:tabLst>
              <a:defRPr/>
            </a:pPr>
            <a:r>
              <a:rPr lang="en-US" sz="2000" dirty="0">
                <a:solidFill>
                  <a:schemeClr val="bg1"/>
                </a:solidFill>
                <a:latin typeface="Arial" panose="020B0604020202020204"/>
                <a:ea typeface="Calibri"/>
                <a:cs typeface="Times New Roman"/>
              </a:rPr>
              <a:t>Fabricate/Install Multi-Layer Insulation on Satellites, Missiles, propulsion systems &amp; satellites</a:t>
            </a:r>
          </a:p>
          <a:p>
            <a:pPr marL="457200" lvl="1" indent="-223838" defTabSz="114300">
              <a:spcBef>
                <a:spcPts val="900"/>
              </a:spcBef>
              <a:buFontTx/>
              <a:buChar char="–"/>
              <a:tabLst>
                <a:tab pos="457200" algn="l"/>
              </a:tabLst>
              <a:defRPr/>
            </a:pPr>
            <a:r>
              <a:rPr lang="en-US" sz="2000" dirty="0">
                <a:solidFill>
                  <a:schemeClr val="bg1"/>
                </a:solidFill>
                <a:latin typeface="Arial" panose="020B0604020202020204"/>
                <a:ea typeface="Calibri"/>
                <a:cs typeface="Times New Roman"/>
              </a:rPr>
              <a:t>Fabricate/Qualify Thermal Protection Heat Pipes for Satellites and Spacecraft</a:t>
            </a:r>
          </a:p>
          <a:p>
            <a:pPr marL="233363" indent="-233363" defTabSz="114300">
              <a:spcBef>
                <a:spcPts val="600"/>
              </a:spcBef>
              <a:buFont typeface="Symbol"/>
              <a:buChar char=""/>
              <a:tabLst>
                <a:tab pos="457200" algn="l"/>
              </a:tabLst>
              <a:defRPr/>
            </a:pPr>
            <a:r>
              <a:rPr lang="en-US" sz="2400" b="1" i="1" u="sng" dirty="0">
                <a:solidFill>
                  <a:schemeClr val="bg1"/>
                </a:solidFill>
                <a:latin typeface="Arial" panose="020B0604020202020204"/>
                <a:ea typeface="Calibri"/>
                <a:cs typeface="Times New Roman"/>
              </a:rPr>
              <a:t>Metrology Laboratory </a:t>
            </a:r>
          </a:p>
          <a:p>
            <a:pPr marL="457200" lvl="1" indent="-223838" defTabSz="463550">
              <a:spcBef>
                <a:spcPts val="900"/>
              </a:spcBef>
              <a:buFontTx/>
              <a:buChar char="–"/>
              <a:tabLst>
                <a:tab pos="457200" algn="l"/>
              </a:tabLst>
              <a:defRPr/>
            </a:pPr>
            <a:r>
              <a:rPr lang="en-US" sz="2000" dirty="0">
                <a:solidFill>
                  <a:schemeClr val="bg1"/>
                </a:solidFill>
                <a:latin typeface="Arial" panose="020B0604020202020204"/>
                <a:ea typeface="Calibri"/>
                <a:cs typeface="Times New Roman"/>
              </a:rPr>
              <a:t>Space &amp; Ground Solution Capabilities</a:t>
            </a:r>
          </a:p>
          <a:p>
            <a:pPr marL="457200" lvl="1" indent="-223838" defTabSz="114300">
              <a:spcBef>
                <a:spcPts val="900"/>
              </a:spcBef>
              <a:buFontTx/>
              <a:buChar char="–"/>
              <a:tabLst>
                <a:tab pos="457200" algn="l"/>
              </a:tabLst>
              <a:defRPr/>
            </a:pPr>
            <a:endParaRPr lang="en-US" sz="2800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DACCCEA-0334-98DD-CA4C-4FA8AFD22E7F}"/>
              </a:ext>
            </a:extLst>
          </p:cNvPr>
          <p:cNvGrpSpPr/>
          <p:nvPr/>
        </p:nvGrpSpPr>
        <p:grpSpPr>
          <a:xfrm>
            <a:off x="414246" y="2950371"/>
            <a:ext cx="13007318" cy="4380395"/>
            <a:chOff x="310336" y="3189364"/>
            <a:chExt cx="13007318" cy="438039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3F19E2A-6B41-3282-6972-A30D6E2201CF}"/>
                </a:ext>
              </a:extLst>
            </p:cNvPr>
            <p:cNvSpPr/>
            <p:nvPr/>
          </p:nvSpPr>
          <p:spPr bwMode="auto">
            <a:xfrm>
              <a:off x="310336" y="5463380"/>
              <a:ext cx="13007318" cy="2057465"/>
            </a:xfrm>
            <a:prstGeom prst="rect">
              <a:avLst/>
            </a:prstGeom>
            <a:solidFill>
              <a:srgbClr val="FFFFFF">
                <a:lumMod val="75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endParaRPr>
            </a:p>
          </p:txBody>
        </p:sp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656E71BB-E3E2-4624-0BEF-6FDF4E4F0691}"/>
                </a:ext>
              </a:extLst>
            </p:cNvPr>
            <p:cNvSpPr/>
            <p:nvPr/>
          </p:nvSpPr>
          <p:spPr bwMode="auto">
            <a:xfrm>
              <a:off x="310336" y="3189364"/>
              <a:ext cx="13007318" cy="2278789"/>
            </a:xfrm>
            <a:prstGeom prst="triangle">
              <a:avLst/>
            </a:prstGeom>
            <a:solidFill>
              <a:srgbClr val="FFFFFF">
                <a:lumMod val="75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endParaRPr>
            </a:p>
          </p:txBody>
        </p: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90CFB77E-583A-B06F-6338-940C41150A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l="20816" t="42898" r="33303" b="26815"/>
            <a:stretch/>
          </p:blipFill>
          <p:spPr bwMode="auto">
            <a:xfrm>
              <a:off x="4416135" y="3720649"/>
              <a:ext cx="4776906" cy="176094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" name="Picture 2" descr="http://ts3.mm.bing.net/th?&amp;id=HN.608022933825062768&amp;w=300&amp;h=300&amp;c=0&amp;pid=1.9&amp;rs=0&amp;p=0">
              <a:extLst>
                <a:ext uri="{FF2B5EF4-FFF2-40B4-BE49-F238E27FC236}">
                  <a16:creationId xmlns:a16="http://schemas.microsoft.com/office/drawing/2014/main" id="{1D8BD4C1-3884-6B4F-EFE3-2640A0FE55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359" y="5665186"/>
              <a:ext cx="2468184" cy="155280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D396252-8238-5F2A-F68A-A41D98F2B7DA}"/>
                </a:ext>
              </a:extLst>
            </p:cNvPr>
            <p:cNvSpPr txBox="1"/>
            <p:nvPr/>
          </p:nvSpPr>
          <p:spPr>
            <a:xfrm>
              <a:off x="698349" y="7210311"/>
              <a:ext cx="2087850" cy="3105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n-US" sz="1418" b="1" dirty="0">
                  <a:solidFill>
                    <a:schemeClr val="tx2"/>
                  </a:solidFill>
                  <a:latin typeface="Calibri" panose="020F0502020204030204"/>
                </a:rPr>
                <a:t>Propulsion Sub-Systems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1B72C66-D766-229B-BBEE-39BACDCD1C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5423" t="32763" b="3569"/>
            <a:stretch/>
          </p:blipFill>
          <p:spPr>
            <a:xfrm rot="5400000">
              <a:off x="3505183" y="5206661"/>
              <a:ext cx="1552803" cy="246985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5CF9B4B-F1C5-2D7D-BF39-E35645568C2C}"/>
                </a:ext>
              </a:extLst>
            </p:cNvPr>
            <p:cNvSpPr txBox="1"/>
            <p:nvPr/>
          </p:nvSpPr>
          <p:spPr>
            <a:xfrm>
              <a:off x="3201091" y="7210313"/>
              <a:ext cx="2320380" cy="3105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n-US" sz="1418" b="1" dirty="0">
                  <a:solidFill>
                    <a:schemeClr val="tx2"/>
                  </a:solidFill>
                  <a:latin typeface="Calibri" panose="020F0502020204030204"/>
                </a:rPr>
                <a:t>Multi-Layer Insulation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4DB8581-83B8-D5F8-BE1E-C93FEE57BD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8405" t="42262" r="51127" b="1479"/>
            <a:stretch/>
          </p:blipFill>
          <p:spPr>
            <a:xfrm>
              <a:off x="10746661" y="5665186"/>
              <a:ext cx="2458947" cy="155280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48CCF0E-A2B8-2C7B-9AB2-098AB4CFC12F}"/>
                </a:ext>
              </a:extLst>
            </p:cNvPr>
            <p:cNvSpPr txBox="1"/>
            <p:nvPr/>
          </p:nvSpPr>
          <p:spPr>
            <a:xfrm>
              <a:off x="10900571" y="7210313"/>
              <a:ext cx="2320380" cy="3105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n-US" sz="1418" b="1" dirty="0">
                  <a:solidFill>
                    <a:schemeClr val="tx2"/>
                  </a:solidFill>
                  <a:latin typeface="Calibri" panose="020F0502020204030204"/>
                </a:rPr>
                <a:t>Metrology Laboratory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69B42E7-BBE5-E738-0F58-825D72BD3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83035" y="5666342"/>
              <a:ext cx="2444127" cy="156018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64C65BC-0724-79DE-3356-1F88DF5D7296}"/>
                </a:ext>
              </a:extLst>
            </p:cNvPr>
            <p:cNvSpPr txBox="1"/>
            <p:nvPr/>
          </p:nvSpPr>
          <p:spPr>
            <a:xfrm>
              <a:off x="5761707" y="7231874"/>
              <a:ext cx="2320380" cy="3105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n-US" sz="1418" b="1" dirty="0">
                  <a:solidFill>
                    <a:schemeClr val="tx2"/>
                  </a:solidFill>
                  <a:latin typeface="Calibri" panose="020F0502020204030204"/>
                </a:rPr>
                <a:t>Hypersonic Missile 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7EA710D-9F62-3591-C354-56C293E72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73349" y="5666342"/>
              <a:ext cx="2274447" cy="153915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FAFECB4-080A-B539-E38D-96F4A4F7CF2B}"/>
                </a:ext>
              </a:extLst>
            </p:cNvPr>
            <p:cNvSpPr txBox="1"/>
            <p:nvPr/>
          </p:nvSpPr>
          <p:spPr>
            <a:xfrm>
              <a:off x="8348019" y="7259225"/>
              <a:ext cx="2320380" cy="3105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n-US" sz="1418" b="1" dirty="0">
                  <a:solidFill>
                    <a:schemeClr val="tx2"/>
                  </a:solidFill>
                  <a:latin typeface="Calibri" panose="020F0502020204030204"/>
                </a:rPr>
                <a:t>Inflatable Habitats 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6DBDEDC-9DFD-4A4C-C338-03380ADCF77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891" y="7065387"/>
            <a:ext cx="2763242" cy="70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4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8BBB7-50B3-D6C3-ECE5-A52DDE01A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PMAC - Capabilities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8637160-09BB-A4C8-5635-94231D296845}"/>
              </a:ext>
            </a:extLst>
          </p:cNvPr>
          <p:cNvGrpSpPr/>
          <p:nvPr/>
        </p:nvGrpSpPr>
        <p:grpSpPr>
          <a:xfrm>
            <a:off x="328616" y="949960"/>
            <a:ext cx="13259661" cy="6673622"/>
            <a:chOff x="328616" y="949960"/>
            <a:chExt cx="13259661" cy="6673622"/>
          </a:xfrm>
        </p:grpSpPr>
        <p:sp>
          <p:nvSpPr>
            <p:cNvPr id="3" name="Rectangle 45">
              <a:extLst>
                <a:ext uri="{FF2B5EF4-FFF2-40B4-BE49-F238E27FC236}">
                  <a16:creationId xmlns:a16="http://schemas.microsoft.com/office/drawing/2014/main" id="{EC2A997E-3770-7F7E-F00A-107FFA4E7B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616" y="949960"/>
              <a:ext cx="12309907" cy="667362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222250" indent="-222250" algn="l" defTabSz="887413" rtl="0" eaLnBrk="1" fontAlgn="base" hangingPunct="1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400" b="1">
                  <a:solidFill>
                    <a:schemeClr val="bg2"/>
                  </a:solidFill>
                  <a:effectLst/>
                  <a:latin typeface="+mn-lt"/>
                  <a:ea typeface="ＭＳ Ｐゴシック" pitchFamily="-112" charset="-128"/>
                  <a:cs typeface="ＭＳ Ｐゴシック" pitchFamily="-112" charset="-128"/>
                </a:defRPr>
              </a:lvl1pPr>
              <a:lvl2pPr marL="615950" indent="-279400" algn="l" defTabSz="887413" rtl="0" eaLnBrk="1" fontAlgn="base" hangingPunct="1">
                <a:spcBef>
                  <a:spcPct val="20000"/>
                </a:spcBef>
                <a:spcAft>
                  <a:spcPct val="0"/>
                </a:spcAft>
                <a:buSzPct val="100000"/>
                <a:buChar char="–"/>
                <a:defRPr sz="2000" b="1">
                  <a:solidFill>
                    <a:schemeClr val="bg2"/>
                  </a:solidFill>
                  <a:effectLst/>
                  <a:latin typeface="+mn-lt"/>
                  <a:ea typeface="ＭＳ Ｐゴシック" pitchFamily="-112" charset="-128"/>
                </a:defRPr>
              </a:lvl2pPr>
              <a:lvl3pPr marL="914400" indent="-184150" algn="l" defTabSz="887413" rtl="0" eaLnBrk="1" fontAlgn="base" hangingPunct="1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1800" b="1">
                  <a:solidFill>
                    <a:schemeClr val="bg2"/>
                  </a:solidFill>
                  <a:effectLst/>
                  <a:latin typeface="+mn-lt"/>
                  <a:ea typeface="ＭＳ Ｐゴシック" pitchFamily="-112" charset="-128"/>
                </a:defRPr>
              </a:lvl3pPr>
              <a:lvl4pPr marL="1550988" indent="-222250" algn="l" defTabSz="887413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 b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ＭＳ Ｐゴシック" pitchFamily="-112" charset="-128"/>
                </a:defRPr>
              </a:lvl4pPr>
              <a:lvl5pPr marL="1993900" indent="-222250" algn="l" defTabSz="887413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ＭＳ Ｐゴシック" pitchFamily="-112" charset="-128"/>
                </a:defRPr>
              </a:lvl5pPr>
              <a:lvl6pPr marL="2451100" indent="-222250" algn="l" defTabSz="887413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AFD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ea typeface="ＭＳ Ｐゴシック" pitchFamily="-112" charset="-128"/>
                </a:defRPr>
              </a:lvl6pPr>
              <a:lvl7pPr marL="2908300" indent="-222250" algn="l" defTabSz="887413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AFD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ea typeface="ＭＳ Ｐゴシック" pitchFamily="-112" charset="-128"/>
                </a:defRPr>
              </a:lvl7pPr>
              <a:lvl8pPr marL="3365500" indent="-222250" algn="l" defTabSz="887413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AFD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ea typeface="ＭＳ Ｐゴシック" pitchFamily="-112" charset="-128"/>
                </a:defRPr>
              </a:lvl8pPr>
              <a:lvl9pPr marL="3822700" indent="-222250" algn="l" defTabSz="887413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AFD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ea typeface="ＭＳ Ｐゴシック" pitchFamily="-112" charset="-128"/>
                </a:defRPr>
              </a:lvl9pPr>
            </a:lstStyle>
            <a:p>
              <a:pPr marL="233363" indent="-233363" defTabSz="914400">
                <a:spcBef>
                  <a:spcPts val="600"/>
                </a:spcBef>
                <a:spcAft>
                  <a:spcPts val="0"/>
                </a:spcAft>
                <a:buFont typeface="Symbol"/>
                <a:buChar char=""/>
                <a:defRPr/>
              </a:pPr>
              <a:r>
                <a:rPr lang="en-US" sz="3200" i="1" u="sng" dirty="0">
                  <a:solidFill>
                    <a:schemeClr val="bg1"/>
                  </a:solidFill>
                  <a:latin typeface="Arial" panose="020B0604020202020204"/>
                  <a:ea typeface="Calibri"/>
                  <a:cs typeface="Times New Roman"/>
                </a:rPr>
                <a:t>Capacity</a:t>
              </a:r>
            </a:p>
            <a:p>
              <a:pPr lvl="1">
                <a:spcBef>
                  <a:spcPts val="200"/>
                </a:spcBef>
                <a:defRPr/>
              </a:pPr>
              <a:r>
                <a:rPr lang="en-US" sz="2400" b="0" dirty="0">
                  <a:solidFill>
                    <a:schemeClr val="bg1"/>
                  </a:solidFill>
                  <a:latin typeface="Arial" panose="020B0604020202020204"/>
                  <a:cs typeface="Arial" panose="020B0604020202020204" pitchFamily="34" charset="0"/>
                </a:rPr>
                <a:t>14 Satellite Propulsion Sub-Systems/Year </a:t>
              </a:r>
            </a:p>
            <a:p>
              <a:pPr lvl="1">
                <a:spcBef>
                  <a:spcPts val="200"/>
                </a:spcBef>
                <a:defRPr/>
              </a:pPr>
              <a:r>
                <a:rPr lang="en-US" sz="2400" b="0" dirty="0">
                  <a:solidFill>
                    <a:schemeClr val="bg1"/>
                  </a:solidFill>
                  <a:latin typeface="Arial" panose="020B0604020202020204"/>
                  <a:cs typeface="Arial" panose="020B0604020202020204" pitchFamily="34" charset="0"/>
                </a:rPr>
                <a:t>3500+ Detailed Parts &amp; Assemblies/Year</a:t>
              </a:r>
            </a:p>
            <a:p>
              <a:pPr lvl="1">
                <a:spcBef>
                  <a:spcPts val="200"/>
                </a:spcBef>
                <a:defRPr/>
              </a:pPr>
              <a:r>
                <a:rPr lang="en-US" sz="2400" b="0" dirty="0">
                  <a:solidFill>
                    <a:schemeClr val="bg1"/>
                  </a:solidFill>
                  <a:latin typeface="Arial" panose="020B0604020202020204"/>
                  <a:cs typeface="Arial" panose="020B0604020202020204" pitchFamily="34" charset="0"/>
                </a:rPr>
                <a:t>2500+ Thermal Blankets/Year</a:t>
              </a:r>
            </a:p>
            <a:p>
              <a:pPr marL="233363" indent="-233363" defTabSz="914400">
                <a:spcBef>
                  <a:spcPts val="600"/>
                </a:spcBef>
                <a:spcAft>
                  <a:spcPts val="0"/>
                </a:spcAft>
                <a:buFont typeface="Symbol"/>
                <a:buChar char=""/>
                <a:defRPr/>
              </a:pPr>
              <a:r>
                <a:rPr lang="en-US" sz="3200" i="1" u="sng" dirty="0">
                  <a:solidFill>
                    <a:schemeClr val="bg1"/>
                  </a:solidFill>
                  <a:latin typeface="Arial" panose="020B0604020202020204"/>
                  <a:ea typeface="Calibri"/>
                  <a:cs typeface="Times New Roman"/>
                </a:rPr>
                <a:t>Production Capabilities</a:t>
              </a:r>
            </a:p>
            <a:p>
              <a:pPr lvl="1">
                <a:spcBef>
                  <a:spcPts val="200"/>
                </a:spcBef>
                <a:defRPr/>
              </a:pPr>
              <a:r>
                <a:rPr lang="en-US" sz="2400" b="0" dirty="0">
                  <a:solidFill>
                    <a:schemeClr val="bg1"/>
                  </a:solidFill>
                  <a:latin typeface="Arial" panose="020B0604020202020204"/>
                  <a:cs typeface="Arial" panose="020B0604020202020204" pitchFamily="34" charset="0"/>
                </a:rPr>
                <a:t>53,000 ft</a:t>
              </a:r>
              <a:r>
                <a:rPr lang="en-US" sz="2400" b="0" baseline="30000" dirty="0">
                  <a:solidFill>
                    <a:schemeClr val="bg1"/>
                  </a:solidFill>
                  <a:latin typeface="Arial" panose="020B0604020202020204"/>
                  <a:cs typeface="Arial" panose="020B0604020202020204" pitchFamily="34" charset="0"/>
                </a:rPr>
                <a:t>2</a:t>
              </a:r>
              <a:r>
                <a:rPr lang="en-US" sz="2400" b="0" dirty="0">
                  <a:solidFill>
                    <a:schemeClr val="bg1"/>
                  </a:solidFill>
                  <a:latin typeface="Arial" panose="020B0604020202020204"/>
                  <a:cs typeface="Arial" panose="020B0604020202020204" pitchFamily="34" charset="0"/>
                </a:rPr>
                <a:t> High Bay Clean Rooms - Class 6, 7 &amp; 8 </a:t>
              </a:r>
            </a:p>
            <a:p>
              <a:pPr lvl="1">
                <a:spcBef>
                  <a:spcPts val="200"/>
                </a:spcBef>
                <a:defRPr/>
              </a:pPr>
              <a:r>
                <a:rPr lang="en-US" sz="2400" b="0" dirty="0">
                  <a:solidFill>
                    <a:schemeClr val="bg1"/>
                  </a:solidFill>
                  <a:latin typeface="Arial" panose="020B0604020202020204"/>
                  <a:cs typeface="Arial" panose="020B0604020202020204" pitchFamily="34" charset="0"/>
                </a:rPr>
                <a:t>Automated Tube Bending and Inspection</a:t>
              </a:r>
            </a:p>
            <a:p>
              <a:pPr lvl="1">
                <a:spcBef>
                  <a:spcPts val="200"/>
                </a:spcBef>
                <a:defRPr/>
              </a:pPr>
              <a:r>
                <a:rPr lang="en-US" sz="2400" b="0" dirty="0">
                  <a:solidFill>
                    <a:schemeClr val="bg1"/>
                  </a:solidFill>
                  <a:latin typeface="Arial" panose="020B0604020202020204"/>
                  <a:cs typeface="Arial" panose="020B0604020202020204" pitchFamily="34" charset="0"/>
                </a:rPr>
                <a:t>Aqueous Flow and Ultrasonic Precision Cleaning</a:t>
              </a:r>
            </a:p>
            <a:p>
              <a:pPr lvl="1">
                <a:spcBef>
                  <a:spcPts val="200"/>
                </a:spcBef>
                <a:defRPr/>
              </a:pPr>
              <a:r>
                <a:rPr lang="en-US" sz="2400" b="0" dirty="0">
                  <a:solidFill>
                    <a:schemeClr val="bg1"/>
                  </a:solidFill>
                  <a:latin typeface="Arial" panose="020B0604020202020204"/>
                  <a:cs typeface="Arial" panose="020B0604020202020204" pitchFamily="34" charset="0"/>
                </a:rPr>
                <a:t>Automated Thermal Blanket Projection and Cutting</a:t>
              </a:r>
            </a:p>
            <a:p>
              <a:pPr lvl="1">
                <a:spcBef>
                  <a:spcPts val="200"/>
                </a:spcBef>
                <a:defRPr/>
              </a:pPr>
              <a:r>
                <a:rPr lang="en-US" sz="2400" b="0" dirty="0">
                  <a:solidFill>
                    <a:schemeClr val="bg1"/>
                  </a:solidFill>
                  <a:latin typeface="Arial" panose="020B0604020202020204"/>
                  <a:cs typeface="Arial" panose="020B0604020202020204" pitchFamily="34" charset="0"/>
                </a:rPr>
                <a:t>Etch/Chem Line </a:t>
              </a:r>
              <a:r>
                <a:rPr lang="en-US" sz="1800" i="1" dirty="0">
                  <a:solidFill>
                    <a:schemeClr val="bg1"/>
                  </a:solidFill>
                  <a:latin typeface="Arial" panose="020B0604020202020204"/>
                  <a:cs typeface="Arial" panose="020B0604020202020204" pitchFamily="34" charset="0"/>
                </a:rPr>
                <a:t>(Coming Q3 of 23)</a:t>
              </a:r>
            </a:p>
            <a:p>
              <a:pPr lvl="1">
                <a:spcBef>
                  <a:spcPts val="200"/>
                </a:spcBef>
                <a:defRPr/>
              </a:pPr>
              <a:r>
                <a:rPr lang="en-US" sz="2400" b="0" dirty="0">
                  <a:solidFill>
                    <a:schemeClr val="bg1"/>
                  </a:solidFill>
                  <a:latin typeface="Arial" panose="020B0604020202020204"/>
                  <a:cs typeface="Arial" panose="020B0604020202020204" pitchFamily="34" charset="0"/>
                </a:rPr>
                <a:t>Machining Center</a:t>
              </a:r>
            </a:p>
            <a:p>
              <a:pPr marL="233363" indent="-233363" defTabSz="914400">
                <a:spcBef>
                  <a:spcPts val="600"/>
                </a:spcBef>
                <a:spcAft>
                  <a:spcPts val="0"/>
                </a:spcAft>
                <a:buFont typeface="Symbol"/>
                <a:buChar char=""/>
                <a:defRPr/>
              </a:pPr>
              <a:r>
                <a:rPr lang="en-US" sz="3200" i="1" u="sng" dirty="0">
                  <a:solidFill>
                    <a:schemeClr val="bg1"/>
                  </a:solidFill>
                  <a:latin typeface="Arial" panose="020B0604020202020204"/>
                  <a:ea typeface="Calibri"/>
                  <a:cs typeface="Times New Roman"/>
                </a:rPr>
                <a:t>Test Capability</a:t>
              </a:r>
            </a:p>
            <a:p>
              <a:pPr lvl="1">
                <a:spcBef>
                  <a:spcPts val="200"/>
                </a:spcBef>
                <a:defRPr/>
              </a:pPr>
              <a:r>
                <a:rPr lang="en-US" sz="2400" b="0" dirty="0">
                  <a:solidFill>
                    <a:schemeClr val="bg1"/>
                  </a:solidFill>
                  <a:latin typeface="Arial" panose="020B0604020202020204"/>
                  <a:cs typeface="Arial" panose="020B0604020202020204" pitchFamily="34" charset="0"/>
                </a:rPr>
                <a:t>Large Structure X-Ray Inspection </a:t>
              </a:r>
            </a:p>
            <a:p>
              <a:pPr lvl="1">
                <a:spcBef>
                  <a:spcPts val="200"/>
                </a:spcBef>
                <a:defRPr/>
              </a:pPr>
              <a:r>
                <a:rPr lang="en-US" sz="2400" b="0" dirty="0">
                  <a:solidFill>
                    <a:schemeClr val="bg1"/>
                  </a:solidFill>
                  <a:latin typeface="Arial" panose="020B0604020202020204"/>
                  <a:cs typeface="Arial" panose="020B0604020202020204" pitchFamily="34" charset="0"/>
                </a:rPr>
                <a:t>High Pressure Test Facility</a:t>
              </a:r>
            </a:p>
            <a:p>
              <a:pPr lvl="1">
                <a:spcBef>
                  <a:spcPts val="200"/>
                </a:spcBef>
                <a:defRPr/>
              </a:pPr>
              <a:r>
                <a:rPr lang="en-US" sz="2400" b="0" dirty="0">
                  <a:solidFill>
                    <a:schemeClr val="bg1"/>
                  </a:solidFill>
                  <a:latin typeface="Arial" panose="020B0604020202020204"/>
                  <a:cs typeface="Arial" panose="020B0604020202020204" pitchFamily="34" charset="0"/>
                </a:rPr>
                <a:t>System level testing/check-out</a:t>
              </a:r>
            </a:p>
            <a:p>
              <a:pPr>
                <a:spcBef>
                  <a:spcPts val="200"/>
                </a:spcBef>
                <a:defRPr/>
              </a:pPr>
              <a:endParaRPr lang="en-US" sz="1800" b="0" dirty="0">
                <a:solidFill>
                  <a:schemeClr val="bg1"/>
                </a:solidFill>
                <a:latin typeface="Arial" panose="020B0604020202020204"/>
                <a:cs typeface="Arial" panose="020B0604020202020204" pitchFamily="34" charset="0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C26EBC60-0E48-D894-8CBB-CECDD4A944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3" t="1765" r="2443" b="3233"/>
            <a:stretch/>
          </p:blipFill>
          <p:spPr bwMode="auto">
            <a:xfrm>
              <a:off x="8842664" y="1395714"/>
              <a:ext cx="4745613" cy="5426726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9E93B8E-0A4C-915E-2ED3-D4348C6A0D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891" y="7065387"/>
            <a:ext cx="2763242" cy="7070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A6F8BD-FDE7-E331-CA4B-67E504F50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427" y="4592518"/>
            <a:ext cx="1603048" cy="2229922"/>
          </a:xfrm>
          <a:prstGeom prst="rect">
            <a:avLst/>
          </a:prstGeom>
          <a:noFill/>
          <a:ln w="222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64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F2C86-FC91-EA55-7DC7-989ACA1D3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Economic Impact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095191F-9C4B-00DB-7E62-2056077B4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619" y="1133508"/>
            <a:ext cx="7895881" cy="3923521"/>
          </a:xfrm>
          <a:prstGeom prst="rect">
            <a:avLst/>
          </a:prstGeom>
          <a:effectLst/>
        </p:spPr>
      </p:pic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E9781980-9FD6-567B-C7A1-1E1CD7A89785}"/>
              </a:ext>
            </a:extLst>
          </p:cNvPr>
          <p:cNvSpPr txBox="1">
            <a:spLocks/>
          </p:cNvSpPr>
          <p:nvPr/>
        </p:nvSpPr>
        <p:spPr>
          <a:xfrm>
            <a:off x="6679047" y="6402234"/>
            <a:ext cx="184731" cy="830997"/>
          </a:xfrm>
          <a:prstGeom prst="rect">
            <a:avLst/>
          </a:prstGeom>
        </p:spPr>
        <p:txBody>
          <a:bodyPr vert="horz" wrap="none" lIns="91440" tIns="45720" rIns="91440" bIns="45720" rtlCol="0" anchor="b" anchorCtr="1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  <a:p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6CBF96-92F7-A24B-E86E-95BCDA269CEC}"/>
              </a:ext>
            </a:extLst>
          </p:cNvPr>
          <p:cNvSpPr txBox="1"/>
          <p:nvPr/>
        </p:nvSpPr>
        <p:spPr>
          <a:xfrm>
            <a:off x="10777675" y="5955497"/>
            <a:ext cx="1887019" cy="800219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~Total Jobs</a:t>
            </a:r>
          </a:p>
          <a:p>
            <a:pPr marL="45720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MAF – 216 EQ</a:t>
            </a:r>
          </a:p>
          <a:p>
            <a:pPr marL="45720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PMC – 120 EQ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8707A4-FCCD-FC5B-2E66-2551EC314B18}"/>
              </a:ext>
            </a:extLst>
          </p:cNvPr>
          <p:cNvSpPr txBox="1"/>
          <p:nvPr/>
        </p:nvSpPr>
        <p:spPr>
          <a:xfrm>
            <a:off x="4506020" y="5565140"/>
            <a:ext cx="59423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800" b="1" dirty="0">
                <a:solidFill>
                  <a:schemeClr val="bg1"/>
                </a:solidFill>
                <a:latin typeface="Calibri" panose="020F0502020204030204"/>
              </a:rPr>
              <a:t>Currently partnering with the following community colleges: 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Calibri" panose="020F0502020204030204"/>
              </a:rPr>
              <a:t>Nunez Community College 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Calibri" panose="020F0502020204030204"/>
              </a:rPr>
              <a:t>Peal River Community College 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Calibri" panose="020F0502020204030204"/>
              </a:rPr>
              <a:t>Gulf Coast Community College 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Calibri" panose="020F0502020204030204"/>
              </a:rPr>
              <a:t>Northshore Community College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FFD92E-08BD-5DD0-9511-A4A37C17C398}"/>
              </a:ext>
            </a:extLst>
          </p:cNvPr>
          <p:cNvSpPr txBox="1"/>
          <p:nvPr/>
        </p:nvSpPr>
        <p:spPr>
          <a:xfrm>
            <a:off x="749224" y="5565140"/>
            <a:ext cx="27192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800" b="1" dirty="0">
                <a:solidFill>
                  <a:schemeClr val="bg1"/>
                </a:solidFill>
                <a:latin typeface="Calibri" panose="020F0502020204030204"/>
              </a:rPr>
              <a:t>Re-positioning Work</a:t>
            </a:r>
          </a:p>
          <a:p>
            <a:pPr defTabSz="914400"/>
            <a:r>
              <a:rPr lang="en-US" sz="1800" dirty="0">
                <a:solidFill>
                  <a:schemeClr val="bg1"/>
                </a:solidFill>
                <a:latin typeface="Calibri" panose="020F0502020204030204"/>
              </a:rPr>
              <a:t>Working with program and center leaders to seek opportunity to shift work to our centers.</a:t>
            </a:r>
          </a:p>
        </p:txBody>
      </p:sp>
      <p:sp>
        <p:nvSpPr>
          <p:cNvPr id="9" name="Arrow: Striped Right 8">
            <a:extLst>
              <a:ext uri="{FF2B5EF4-FFF2-40B4-BE49-F238E27FC236}">
                <a16:creationId xmlns:a16="http://schemas.microsoft.com/office/drawing/2014/main" id="{B65EE808-CB0B-C518-D42D-63D98D3D4D1D}"/>
              </a:ext>
            </a:extLst>
          </p:cNvPr>
          <p:cNvSpPr/>
          <p:nvPr/>
        </p:nvSpPr>
        <p:spPr>
          <a:xfrm>
            <a:off x="3478497" y="6061488"/>
            <a:ext cx="559507" cy="484632"/>
          </a:xfrm>
          <a:prstGeom prst="stripedRightArrow">
            <a:avLst/>
          </a:prstGeom>
          <a:solidFill>
            <a:srgbClr val="00B0F0">
              <a:alpha val="62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row: Striped Right 9">
            <a:extLst>
              <a:ext uri="{FF2B5EF4-FFF2-40B4-BE49-F238E27FC236}">
                <a16:creationId xmlns:a16="http://schemas.microsoft.com/office/drawing/2014/main" id="{C6D59711-D6D5-5976-B657-45BA3DB58B7C}"/>
              </a:ext>
            </a:extLst>
          </p:cNvPr>
          <p:cNvSpPr/>
          <p:nvPr/>
        </p:nvSpPr>
        <p:spPr>
          <a:xfrm>
            <a:off x="9652007" y="6113291"/>
            <a:ext cx="559507" cy="484632"/>
          </a:xfrm>
          <a:prstGeom prst="stripedRightArrow">
            <a:avLst/>
          </a:prstGeom>
          <a:solidFill>
            <a:srgbClr val="00B0F0">
              <a:alpha val="62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2E487A-B3B0-189B-E834-8963331B080C}"/>
              </a:ext>
            </a:extLst>
          </p:cNvPr>
          <p:cNvCxnSpPr>
            <a:cxnSpLocks/>
          </p:cNvCxnSpPr>
          <p:nvPr/>
        </p:nvCxnSpPr>
        <p:spPr>
          <a:xfrm>
            <a:off x="34640" y="5180906"/>
            <a:ext cx="13751787" cy="0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D059DF0-02A6-1523-0CE0-40DC5F76639A}"/>
              </a:ext>
            </a:extLst>
          </p:cNvPr>
          <p:cNvSpPr txBox="1"/>
          <p:nvPr/>
        </p:nvSpPr>
        <p:spPr>
          <a:xfrm>
            <a:off x="6218689" y="1133508"/>
            <a:ext cx="2555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b="1" i="1" dirty="0">
                <a:solidFill>
                  <a:srgbClr val="00B0F0"/>
                </a:solidFill>
                <a:latin typeface="Calibri" panose="020F0502020204030204"/>
              </a:rPr>
              <a:t>Orion’s Overall Impact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869C65-FD80-1BA3-7FDF-FF0CAFC0044D}"/>
              </a:ext>
            </a:extLst>
          </p:cNvPr>
          <p:cNvSpPr txBox="1"/>
          <p:nvPr/>
        </p:nvSpPr>
        <p:spPr>
          <a:xfrm>
            <a:off x="5758378" y="5184937"/>
            <a:ext cx="2026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b="1" i="1" dirty="0">
                <a:solidFill>
                  <a:srgbClr val="00B0F0"/>
                </a:solidFill>
                <a:latin typeface="Calibri" panose="020F0502020204030204"/>
              </a:rPr>
              <a:t>LM’s local Impact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C070C4-80A9-1B54-289D-CA86BF5A3AB2}"/>
              </a:ext>
            </a:extLst>
          </p:cNvPr>
          <p:cNvSpPr txBox="1"/>
          <p:nvPr/>
        </p:nvSpPr>
        <p:spPr>
          <a:xfrm>
            <a:off x="6037851" y="6946633"/>
            <a:ext cx="17732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400" b="1" i="1" dirty="0">
                <a:solidFill>
                  <a:schemeClr val="accent1"/>
                </a:solidFill>
                <a:latin typeface="Calibri" panose="020F0502020204030204"/>
              </a:rPr>
              <a:t>Community Outreach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889DB9-58F0-DD93-5C41-4A3FC680A6AC}"/>
              </a:ext>
            </a:extLst>
          </p:cNvPr>
          <p:cNvSpPr txBox="1"/>
          <p:nvPr/>
        </p:nvSpPr>
        <p:spPr>
          <a:xfrm>
            <a:off x="10863911" y="6888579"/>
            <a:ext cx="17987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400" b="1" i="1" dirty="0">
                <a:solidFill>
                  <a:schemeClr val="accent1"/>
                </a:solidFill>
                <a:latin typeface="Calibri" panose="020F0502020204030204"/>
              </a:rPr>
              <a:t>Increasing Headcount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DDFBE7-70D1-098F-EBFD-E51C0477CDE3}"/>
              </a:ext>
            </a:extLst>
          </p:cNvPr>
          <p:cNvSpPr txBox="1"/>
          <p:nvPr/>
        </p:nvSpPr>
        <p:spPr>
          <a:xfrm>
            <a:off x="1053547" y="6925454"/>
            <a:ext cx="16464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400" b="1" i="1" dirty="0">
                <a:solidFill>
                  <a:schemeClr val="accent1"/>
                </a:solidFill>
                <a:latin typeface="Calibri" panose="020F0502020204030204"/>
              </a:rPr>
              <a:t>Sourcing New Work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CF9A1A3-48C2-5BD3-10CC-8615C588AC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891" y="7065387"/>
            <a:ext cx="2763242" cy="7070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251FF6-C591-7CBF-C59A-CEA0ADD4D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38" y="1356801"/>
            <a:ext cx="2673453" cy="3349488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67FFD2D-862B-8B7F-B628-F436DD94B6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8289" y="1347770"/>
            <a:ext cx="2673300" cy="334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33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22C977-11EC-63D2-B52B-D718AAB193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5"/>
          <a:stretch/>
        </p:blipFill>
        <p:spPr>
          <a:xfrm>
            <a:off x="0" y="1039091"/>
            <a:ext cx="13730223" cy="62127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F08BEB-0641-CDB1-3E5F-303B717E0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PMAC – Small Business Needs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E564AE-1269-9289-8685-E51691592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440" y="1366978"/>
            <a:ext cx="10933649" cy="4053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348" tIns="44382" rIns="90348" bIns="44382"/>
          <a:lstStyle/>
          <a:p>
            <a:pPr marL="233363" indent="-233363" defTabSz="914400">
              <a:spcBef>
                <a:spcPts val="600"/>
              </a:spcBef>
              <a:buFont typeface="Symbol"/>
              <a:buChar char=""/>
              <a:defRPr/>
            </a:pPr>
            <a:r>
              <a:rPr lang="en-US" sz="2400" b="1" i="1" u="sng" dirty="0">
                <a:solidFill>
                  <a:schemeClr val="bg1"/>
                </a:solidFill>
                <a:ea typeface="Calibri"/>
                <a:cs typeface="Times New Roman"/>
              </a:rPr>
              <a:t>SSC - Propulsion Manufacturing Center</a:t>
            </a:r>
          </a:p>
          <a:p>
            <a:pPr marL="457200" lvl="1" indent="-223838" defTabSz="463550">
              <a:spcBef>
                <a:spcPts val="900"/>
              </a:spcBef>
              <a:buFontTx/>
              <a:buChar char="–"/>
              <a:defRPr/>
            </a:pP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Fabrication Shops</a:t>
            </a:r>
          </a:p>
          <a:p>
            <a:pPr marL="966612" lvl="2" indent="-223838" defTabSz="463550">
              <a:spcBef>
                <a:spcPts val="900"/>
              </a:spcBef>
              <a:buFontTx/>
              <a:buChar char="–"/>
              <a:defRPr/>
            </a:pP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Machining</a:t>
            </a:r>
          </a:p>
          <a:p>
            <a:pPr marL="966612" lvl="2" indent="-223838" defTabSz="463550">
              <a:spcBef>
                <a:spcPts val="900"/>
              </a:spcBef>
              <a:buFontTx/>
              <a:buChar char="–"/>
              <a:defRPr/>
            </a:pP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Coatings</a:t>
            </a:r>
          </a:p>
          <a:p>
            <a:pPr marL="966612" lvl="2" indent="-223838" defTabSz="463550">
              <a:spcBef>
                <a:spcPts val="900"/>
              </a:spcBef>
              <a:buFontTx/>
              <a:buChar char="–"/>
              <a:defRPr/>
            </a:pP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Welding</a:t>
            </a:r>
          </a:p>
          <a:p>
            <a:pPr marL="457200" lvl="1" indent="-223838" defTabSz="463550">
              <a:spcBef>
                <a:spcPts val="900"/>
              </a:spcBef>
              <a:buFontTx/>
              <a:buChar char="–"/>
              <a:defRPr/>
            </a:pP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Talent Acquisition/Development</a:t>
            </a:r>
          </a:p>
          <a:p>
            <a:pPr marL="457200" lvl="1" indent="-223838" defTabSz="463550">
              <a:spcBef>
                <a:spcPts val="900"/>
              </a:spcBef>
              <a:buFontTx/>
              <a:buChar char="–"/>
              <a:defRPr/>
            </a:pPr>
            <a:endParaRPr lang="en-US" sz="20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 marL="233363" indent="-233363" defTabSz="114300">
              <a:spcBef>
                <a:spcPts val="600"/>
              </a:spcBef>
              <a:buFont typeface="Symbol"/>
              <a:buChar char=""/>
              <a:tabLst>
                <a:tab pos="457200" algn="l"/>
              </a:tabLst>
              <a:defRPr/>
            </a:pPr>
            <a:r>
              <a:rPr lang="en-US" sz="2400" b="1" i="1" u="sng" dirty="0">
                <a:solidFill>
                  <a:schemeClr val="bg1"/>
                </a:solidFill>
                <a:ea typeface="Calibri"/>
                <a:cs typeface="Times New Roman"/>
              </a:rPr>
              <a:t>Metrology Laboratory </a:t>
            </a:r>
          </a:p>
          <a:p>
            <a:pPr marL="457200" lvl="1" indent="-223838" defTabSz="463550">
              <a:spcBef>
                <a:spcPts val="900"/>
              </a:spcBef>
              <a:buFontTx/>
              <a:buChar char="–"/>
              <a:tabLst>
                <a:tab pos="457200" algn="l"/>
              </a:tabLst>
              <a:defRPr/>
            </a:pP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None at the moment</a:t>
            </a:r>
          </a:p>
          <a:p>
            <a:pPr marL="457200" lvl="1" indent="-223838" defTabSz="114300">
              <a:spcBef>
                <a:spcPts val="900"/>
              </a:spcBef>
              <a:buFontTx/>
              <a:buChar char="–"/>
              <a:tabLst>
                <a:tab pos="457200" algn="l"/>
              </a:tabLst>
              <a:defRPr/>
            </a:pPr>
            <a:endParaRPr lang="en-US" sz="2800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FA723B-4D3C-F840-DE90-51890436FD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891" y="7065387"/>
            <a:ext cx="2763242" cy="70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6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8" descr="view">
            <a:extLst>
              <a:ext uri="{FF2B5EF4-FFF2-40B4-BE49-F238E27FC236}">
                <a16:creationId xmlns:a16="http://schemas.microsoft.com/office/drawing/2014/main" id="{EB6EC1B3-6341-A3D3-B8CE-E135A9D67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8095" t="4358" r="38095" b="5542"/>
          <a:stretch>
            <a:fillRect/>
          </a:stretch>
        </p:blipFill>
        <p:spPr bwMode="auto">
          <a:xfrm rot="3210462">
            <a:off x="3390860" y="4636503"/>
            <a:ext cx="605515" cy="1335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55B7C5-0478-23B5-0644-C236BDD70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Supplier Registration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AB7193-DA15-8E41-051B-5922A82A3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5471" y="2465576"/>
            <a:ext cx="7424057" cy="3323405"/>
          </a:xfrm>
          <a:prstGeom prst="rect">
            <a:avLst/>
          </a:prstGeom>
          <a:solidFill>
            <a:schemeClr val="accent1">
              <a:lumMod val="20000"/>
              <a:lumOff val="80000"/>
              <a:alpha val="19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914112" tIns="914112" rIns="914112" bIns="91411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MyExostar - MyExostar is a knowledgebase for all your training needs!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FDBBC7-3E3D-8033-3D3C-13FCB8430E34}"/>
              </a:ext>
            </a:extLst>
          </p:cNvPr>
          <p:cNvSpPr txBox="1"/>
          <p:nvPr/>
        </p:nvSpPr>
        <p:spPr>
          <a:xfrm>
            <a:off x="363902" y="1026732"/>
            <a:ext cx="12530995" cy="1448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Supplier Registration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Suppliers need to register within the third party platform (Exostar) to access RFx and PO’s from LM</a:t>
            </a:r>
          </a:p>
          <a:p>
            <a:pPr marL="894558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Link Below for registration/FAQ’s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139597-75CE-AF8E-5E09-D813BFA0442A}"/>
              </a:ext>
            </a:extLst>
          </p:cNvPr>
          <p:cNvSpPr txBox="1"/>
          <p:nvPr/>
        </p:nvSpPr>
        <p:spPr>
          <a:xfrm>
            <a:off x="3157820" y="6159718"/>
            <a:ext cx="7308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</a:rPr>
              <a:t>LM Contact info: John Masaveg – (504)206-8774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41EDEE-660C-1346-497A-60C5BCA5B3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891" y="7065387"/>
            <a:ext cx="2763242" cy="707013"/>
          </a:xfrm>
          <a:prstGeom prst="rect">
            <a:avLst/>
          </a:prstGeom>
        </p:spPr>
      </p:pic>
      <p:pic>
        <p:nvPicPr>
          <p:cNvPr id="19" name="Picture 7" descr="http://upload.wikimedia.org/wikipedia/commons/2/22/Earth_Western_Hemisphere_transparent_background.png">
            <a:extLst>
              <a:ext uri="{FF2B5EF4-FFF2-40B4-BE49-F238E27FC236}">
                <a16:creationId xmlns:a16="http://schemas.microsoft.com/office/drawing/2014/main" id="{3F00FA02-DC86-5717-67EE-D83448D446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548"/>
          <a:stretch/>
        </p:blipFill>
        <p:spPr bwMode="auto">
          <a:xfrm rot="5400000">
            <a:off x="164590" y="5959497"/>
            <a:ext cx="1634097" cy="196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spaceflightinsider.com/wp-content/uploads/2014/02/United-Launch-Alliance-ULA-Delta-IV-Medium-4.2-rocket-with-GPS-IIF-5-image-credit-ULA-posted-on-The-SpaceFlight-Group-Insider-655x462.png">
            <a:extLst>
              <a:ext uri="{FF2B5EF4-FFF2-40B4-BE49-F238E27FC236}">
                <a16:creationId xmlns:a16="http://schemas.microsoft.com/office/drawing/2014/main" id="{CD7D0247-FA90-1075-A110-AF6392BBED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15" r="27064" b="20611"/>
          <a:stretch/>
        </p:blipFill>
        <p:spPr bwMode="auto">
          <a:xfrm>
            <a:off x="-274106" y="4351188"/>
            <a:ext cx="3462252" cy="344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93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ummit template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E40468FC58354BB65D9252EE200F99" ma:contentTypeVersion="10" ma:contentTypeDescription="Create a new document." ma:contentTypeScope="" ma:versionID="2cc47f5f4fd3f119ce9388f55b835ff1">
  <xsd:schema xmlns:xsd="http://www.w3.org/2001/XMLSchema" xmlns:xs="http://www.w3.org/2001/XMLSchema" xmlns:p="http://schemas.microsoft.com/office/2006/metadata/properties" xmlns:ns2="7557e411-6a3e-412d-80c9-943624e558e3" targetNamespace="http://schemas.microsoft.com/office/2006/metadata/properties" ma:root="true" ma:fieldsID="39fb703a346b2603077e3468efb730d6" ns2:_="">
    <xsd:import namespace="7557e411-6a3e-412d-80c9-943624e558e3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2:TaxCatchAll" minOccurs="0"/>
                <xsd:element ref="ns2:SIPLabel" minOccurs="0"/>
                <xsd:element ref="ns2:SIPLabel_ECICountry" minOccurs="0"/>
                <xsd:element ref="ns2:SIPLabel_OCI" minOccurs="0"/>
                <xsd:element ref="ns2:SIPLabel_TPPI" minOccurs="0"/>
                <xsd:element ref="ns2:SIPLabel_Special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57e411-6a3e-412d-80c9-943624e558e3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8" nillable="true" ma:taxonomy="true" ma:internalName="TaxKeywordTaxHTField" ma:taxonomyFieldName="Enterprise_x0020_Keywords" ma:displayName="Enterprise Keywords" ma:readOnly="false" ma:fieldId="{23f27201-bee3-471e-b2e7-b64fd8b7ca38}" ma:taxonomyMulti="true" ma:sspId="ec6c10f9-6f1f-4eac-8e41-40b2235a25c8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0d228deb-26ba-479c-9b66-1544fb1d2697}" ma:internalName="TaxCatchAll" ma:showField="CatchAllData" ma:web="7557e411-6a3e-412d-80c9-943624e558e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IPLabel" ma:index="11" nillable="true" ma:displayName="Sensitive Information Protection (SIP) Label" ma:internalName="SIPLabel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Unrestricted"/>
                    <xsd:enumeration value="Third Party Proprietary Information"/>
                    <xsd:enumeration value="Export Controlled Information (ECI)"/>
                    <xsd:enumeration value="Organizational Conflict of Interest (OCI)"/>
                    <xsd:enumeration value="Protected Information"/>
                    <xsd:enumeration value="Personal Information"/>
                    <xsd:enumeration value="Lockheed Martin Proprietary Information (LMPI)"/>
                    <xsd:enumeration value="Specialty Label"/>
                    <xsd:enumeration value="Attorney-Client Privileged Information and/or Attorney Work Product"/>
                  </xsd:restriction>
                </xsd:simpleType>
              </xsd:element>
            </xsd:sequence>
          </xsd:extension>
        </xsd:complexContent>
      </xsd:complexType>
    </xsd:element>
    <xsd:element name="SIPLabel_ECICountry" ma:index="12" nillable="true" ma:displayName="Export Control Country of Jurisdiction" ma:internalName="SIPLabel_ECICountr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United States (US)"/>
                    <xsd:enumeration value="Canada (CA)"/>
                    <xsd:enumeration value="United Kingdom (GB)"/>
                    <xsd:enumeration value="Australia (AU)"/>
                    <xsd:enumeration value="Albania (AL)"/>
                    <xsd:enumeration value="Argentina (AR)"/>
                    <xsd:enumeration value="Bahrain (BH)"/>
                    <xsd:enumeration value="Belgium (BE)"/>
                    <xsd:enumeration value="Brazil (BR)"/>
                    <xsd:enumeration value="China (CN)"/>
                    <xsd:enumeration value="Colombia (CO)"/>
                    <xsd:enumeration value="Croatia (HR)"/>
                    <xsd:enumeration value="Denmark (DK)"/>
                    <xsd:enumeration value="Egypt (EG)"/>
                    <xsd:enumeration value="Finland (FI)"/>
                    <xsd:enumeration value="France (FR)"/>
                    <xsd:enumeration value="Germany (DE)"/>
                    <xsd:enumeration value="Greece (GR)"/>
                    <xsd:enumeration value="Guam (GU)"/>
                    <xsd:enumeration value="Hong Kong (HK)"/>
                    <xsd:enumeration value="India (IN)"/>
                    <xsd:enumeration value="Israel (IL)"/>
                    <xsd:enumeration value="Italy (IT)"/>
                    <xsd:enumeration value="Japan (JP)"/>
                    <xsd:enumeration value="Korea, Republic of (KR)"/>
                    <xsd:enumeration value="Kuwait (KW)"/>
                    <xsd:enumeration value="Malaysia (MY)"/>
                    <xsd:enumeration value="Mauritius (MU)"/>
                    <xsd:enumeration value="Mexico (MX)"/>
                    <xsd:enumeration value="Netherlands (NL)"/>
                    <xsd:enumeration value="New Zealand (NZ)"/>
                    <xsd:enumeration value="Norway (NO)"/>
                    <xsd:enumeration value="Philippines (PH)"/>
                    <xsd:enumeration value="Poland (PL)"/>
                    <xsd:enumeration value="Portugal (PT)"/>
                    <xsd:enumeration value="Puerto Rico (PR)"/>
                    <xsd:enumeration value="Romania (RO)"/>
                    <xsd:enumeration value="Saudi Arabia (SA)"/>
                    <xsd:enumeration value="Singapore (SG)"/>
                    <xsd:enumeration value="South Africa (ZA)"/>
                    <xsd:enumeration value="Spain (ES)"/>
                    <xsd:enumeration value="Sweden (SE)"/>
                    <xsd:enumeration value="Switzerland (CH)"/>
                    <xsd:enumeration value="Taiwan, Province of China (TW)"/>
                    <xsd:enumeration value="Thailand (TH)"/>
                    <xsd:enumeration value="Turkey (TR)"/>
                    <xsd:enumeration value="United Arab Emirates (AE)"/>
                    <xsd:enumeration value="Venezuela (VE)"/>
                    <xsd:enumeration value="Viet Nam (VN)"/>
                  </xsd:restriction>
                </xsd:simpleType>
              </xsd:element>
            </xsd:sequence>
          </xsd:extension>
        </xsd:complexContent>
      </xsd:complexType>
    </xsd:element>
    <xsd:element name="SIPLabel_OCI" ma:index="13" nillable="true" ma:displayName="Organizational Conflict of Interest" ma:internalName="SIPLabel_OCI">
      <xsd:simpleType>
        <xsd:restriction base="dms:Text"/>
      </xsd:simpleType>
    </xsd:element>
    <xsd:element name="SIPLabel_TPPI" ma:index="14" nillable="true" ma:displayName="Third Party" ma:internalName="SIPLabel_TPPI">
      <xsd:simpleType>
        <xsd:restriction base="dms:Text"/>
      </xsd:simpleType>
    </xsd:element>
    <xsd:element name="SIPLabel_Specialty" ma:index="15" nillable="true" ma:displayName="Specialty Label" ma:internalName="SIPLabel_Specialt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For Official Use Only"/>
                    <xsd:enumeration value="NATO Restricted"/>
                    <xsd:enumeration value="UK OFFICIAL"/>
                    <xsd:enumeration value="UK OFFICIAL-SENSITIVE"/>
                  </xsd:restriction>
                </xsd:simple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557e411-6a3e-412d-80c9-943624e558e3"/>
    <TaxKeywordTaxHTField xmlns="7557e411-6a3e-412d-80c9-943624e558e3">
      <Terms xmlns="http://schemas.microsoft.com/office/infopath/2007/PartnerControls">
        <TermInfo xmlns="http://schemas.microsoft.com/office/infopath/2007/PartnerControls">
          <TermName xmlns="http://schemas.microsoft.com/office/infopath/2007/PartnerControls">Unrestricted</TermName>
          <TermId xmlns="http://schemas.microsoft.com/office/infopath/2007/PartnerControls">11111111-1111-1111-1111-111111111111</TermId>
        </TermInfo>
      </Terms>
    </TaxKeywordTaxHTField>
    <SIPLabel_TPPI xmlns="7557e411-6a3e-412d-80c9-943624e558e3" xsi:nil="true"/>
    <SIPLabel xmlns="7557e411-6a3e-412d-80c9-943624e558e3">
      <Value>Unrestricted</Value>
    </SIPLabel>
    <SIPLabel_ECICountry xmlns="7557e411-6a3e-412d-80c9-943624e558e3"/>
    <SIPLabel_Specialty xmlns="7557e411-6a3e-412d-80c9-943624e558e3"/>
    <SIPLabel_OCI xmlns="7557e411-6a3e-412d-80c9-943624e558e3" xsi:nil="true"/>
  </documentManagement>
</p:properties>
</file>

<file path=customXml/itemProps1.xml><?xml version="1.0" encoding="utf-8"?>
<ds:datastoreItem xmlns:ds="http://schemas.openxmlformats.org/officeDocument/2006/customXml" ds:itemID="{4D6D6204-8D13-4C38-AF96-6AEB1A7CBF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57e411-6a3e-412d-80c9-943624e558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397BE3C-D33F-4522-883F-BF1F2C221A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6FA0477-FCD4-48AC-A5D0-6EC5B0B61CDD}">
  <ds:schemaRefs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7557e411-6a3e-412d-80c9-943624e558e3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167065</TotalTime>
  <Words>336</Words>
  <Application>Microsoft Office PowerPoint</Application>
  <PresentationFormat>Custom</PresentationFormat>
  <Paragraphs>70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Agency FB</vt:lpstr>
      <vt:lpstr>Arial</vt:lpstr>
      <vt:lpstr>Calibri</vt:lpstr>
      <vt:lpstr>Century Gothic</vt:lpstr>
      <vt:lpstr>Symbol</vt:lpstr>
      <vt:lpstr>Times New Roman</vt:lpstr>
      <vt:lpstr>Summit template</vt:lpstr>
      <vt:lpstr>PowerPoint Presentation</vt:lpstr>
      <vt:lpstr>PMAC - Charter</vt:lpstr>
      <vt:lpstr>PMAC – What We Do</vt:lpstr>
      <vt:lpstr>PMAC - Capabilities</vt:lpstr>
      <vt:lpstr>Economic Impact</vt:lpstr>
      <vt:lpstr>PMAC – Small Business Needs</vt:lpstr>
      <vt:lpstr>Supplier Registration</vt:lpstr>
    </vt:vector>
  </TitlesOfParts>
  <Company>Lockheed Martin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SSC Systems Engineering</dc:title>
  <dc:creator>Barb Vranna</dc:creator>
  <cp:keywords>Unrestricted</cp:keywords>
  <cp:lastModifiedBy>John Masaveg</cp:lastModifiedBy>
  <cp:revision>580</cp:revision>
  <cp:lastPrinted>2017-09-20T14:56:25Z</cp:lastPrinted>
  <dcterms:created xsi:type="dcterms:W3CDTF">2017-05-30T19:54:53Z</dcterms:created>
  <dcterms:modified xsi:type="dcterms:W3CDTF">2023-04-26T10:35:49Z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0x01010067E40468FC58354BB65D9252EE200F99</vt:lpwstr>
  </property>
  <property fmtid="{D5CDD505-2E9C-101B-9397-08002B2CF9AE}" pid="3" name="SIP_Label_Display">
    <vt:lpwstr>Unrestricted; </vt:lpwstr>
  </property>
  <property fmtid="{D5CDD505-2E9C-101B-9397-08002B2CF9AE}" pid="4" name="SIP_Label_Data">
    <vt:lpwstr>;#0;#Unrestricted;#True;#;#;#;#</vt:lpwstr>
  </property>
  <property fmtid="{D5CDD505-2E9C-101B-9397-08002B2CF9AE}" pid="5" name="Enterprise Keywords">
    <vt:lpwstr/>
  </property>
  <property fmtid="{D5CDD505-2E9C-101B-9397-08002B2CF9AE}" pid="6" name="Sensitive Information Protection (SIP) Label">
    <vt:lpwstr>;#0;#Unrestricted;#True;#;#</vt:lpwstr>
  </property>
  <property fmtid="{D5CDD505-2E9C-101B-9397-08002B2CF9AE}" pid="7" name="checkedProgramsCount">
    <vt:i4>0</vt:i4>
  </property>
  <property fmtid="{D5CDD505-2E9C-101B-9397-08002B2CF9AE}" pid="8" name="LM SIP Document Sensitivity">
    <vt:lpwstr/>
  </property>
  <property fmtid="{D5CDD505-2E9C-101B-9397-08002B2CF9AE}" pid="9" name="Document Author">
    <vt:lpwstr>ACCT01\masavegj</vt:lpwstr>
  </property>
  <property fmtid="{D5CDD505-2E9C-101B-9397-08002B2CF9AE}" pid="10" name="Document Sensitivity">
    <vt:lpwstr>1</vt:lpwstr>
  </property>
  <property fmtid="{D5CDD505-2E9C-101B-9397-08002B2CF9AE}" pid="11" name="ThirdParty">
    <vt:lpwstr/>
  </property>
  <property fmtid="{D5CDD505-2E9C-101B-9397-08002B2CF9AE}" pid="12" name="OCI Restriction">
    <vt:bool>false</vt:bool>
  </property>
  <property fmtid="{D5CDD505-2E9C-101B-9397-08002B2CF9AE}" pid="13" name="OCI Additional Info">
    <vt:lpwstr/>
  </property>
  <property fmtid="{D5CDD505-2E9C-101B-9397-08002B2CF9AE}" pid="14" name="Allow Header Overwrite">
    <vt:bool>true</vt:bool>
  </property>
  <property fmtid="{D5CDD505-2E9C-101B-9397-08002B2CF9AE}" pid="15" name="Allow Footer Overwrite">
    <vt:bool>true</vt:bool>
  </property>
  <property fmtid="{D5CDD505-2E9C-101B-9397-08002B2CF9AE}" pid="16" name="Multiple Selected">
    <vt:lpwstr>-1</vt:lpwstr>
  </property>
  <property fmtid="{D5CDD505-2E9C-101B-9397-08002B2CF9AE}" pid="17" name="SIPLongWording">
    <vt:lpwstr>_x000d_
_x000d_
</vt:lpwstr>
  </property>
  <property fmtid="{D5CDD505-2E9C-101B-9397-08002B2CF9AE}" pid="18" name="ExpCountry">
    <vt:lpwstr/>
  </property>
  <property fmtid="{D5CDD505-2E9C-101B-9397-08002B2CF9AE}" pid="19" name="TextBoxAndDropdownValues">
    <vt:lpwstr/>
  </property>
  <property fmtid="{D5CDD505-2E9C-101B-9397-08002B2CF9AE}" pid="20" name="SecurityClassification">
    <vt:lpwstr/>
  </property>
</Properties>
</file>