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7" r:id="rId5"/>
    <p:sldId id="323" r:id="rId6"/>
    <p:sldId id="2145708320" r:id="rId7"/>
    <p:sldId id="476" r:id="rId8"/>
    <p:sldId id="2145708333" r:id="rId9"/>
    <p:sldId id="2145708328" r:id="rId10"/>
    <p:sldId id="532" r:id="rId11"/>
    <p:sldId id="2145708335" r:id="rId12"/>
    <p:sldId id="2145708334" r:id="rId13"/>
    <p:sldId id="2145708336" r:id="rId14"/>
    <p:sldId id="293" r:id="rId15"/>
    <p:sldId id="2145708329" r:id="rId16"/>
    <p:sldId id="277" r:id="rId17"/>
    <p:sldId id="278" r:id="rId18"/>
    <p:sldId id="281" r:id="rId19"/>
    <p:sldId id="297" r:id="rId20"/>
    <p:sldId id="2145708227" r:id="rId21"/>
    <p:sldId id="2145708337" r:id="rId22"/>
    <p:sldId id="2145708338" r:id="rId23"/>
    <p:sldId id="2145708304" r:id="rId24"/>
    <p:sldId id="2145708339" r:id="rId25"/>
    <p:sldId id="2145708340" r:id="rId26"/>
    <p:sldId id="324" r:id="rId27"/>
    <p:sldId id="2145708341" r:id="rId28"/>
    <p:sldId id="474" r:id="rId29"/>
    <p:sldId id="2145708321"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96"/>
    <a:srgbClr val="00668A"/>
    <a:srgbClr val="005E7C"/>
    <a:srgbClr val="0067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96"/>
    <p:restoredTop sz="93890" autoAdjust="0"/>
  </p:normalViewPr>
  <p:slideViewPr>
    <p:cSldViewPr snapToGrid="0" showGuides="1">
      <p:cViewPr varScale="1">
        <p:scale>
          <a:sx n="90" d="100"/>
          <a:sy n="90" d="100"/>
        </p:scale>
        <p:origin x="470"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6DD1E90-1F7A-D546-A8DF-827D03A99CB5}" type="datetimeFigureOut">
              <a:rPr lang="en-US" smtClean="0"/>
              <a:t>4/28/2026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2D64D3A-FBF8-2E49-A683-8B952BB8D880}" type="slidenum">
              <a:rPr lang="en-US" smtClean="0"/>
              <a:t>‹#›</a:t>
            </a:fld>
            <a:endParaRPr lang="en-US"/>
          </a:p>
        </p:txBody>
      </p:sp>
    </p:spTree>
    <p:extLst>
      <p:ext uri="{BB962C8B-B14F-4D97-AF65-F5344CB8AC3E}">
        <p14:creationId xmlns:p14="http://schemas.microsoft.com/office/powerpoint/2010/main" val="395769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580">
              <a:spcBef>
                <a:spcPct val="30000"/>
              </a:spcBef>
              <a:defRPr sz="1200">
                <a:solidFill>
                  <a:schemeClr val="tx1"/>
                </a:solidFill>
                <a:latin typeface="Arial" panose="020B0604020202020204" pitchFamily="34" charset="0"/>
                <a:ea typeface="MS PGothic" panose="020B0600070205080204" pitchFamily="34" charset="-128"/>
              </a:defRPr>
            </a:lvl1pPr>
            <a:lvl2pPr marL="786064" indent="-302332" defTabSz="982580">
              <a:spcBef>
                <a:spcPct val="30000"/>
              </a:spcBef>
              <a:defRPr sz="1200">
                <a:solidFill>
                  <a:schemeClr val="tx1"/>
                </a:solidFill>
                <a:latin typeface="Arial" panose="020B0604020202020204" pitchFamily="34" charset="0"/>
                <a:ea typeface="MS PGothic" panose="020B0600070205080204" pitchFamily="34" charset="-128"/>
              </a:defRPr>
            </a:lvl2pPr>
            <a:lvl3pPr marL="1209330" indent="-241866" defTabSz="982580">
              <a:spcBef>
                <a:spcPct val="30000"/>
              </a:spcBef>
              <a:defRPr sz="1200">
                <a:solidFill>
                  <a:schemeClr val="tx1"/>
                </a:solidFill>
                <a:latin typeface="Arial" panose="020B0604020202020204" pitchFamily="34" charset="0"/>
                <a:ea typeface="MS PGothic" panose="020B0600070205080204" pitchFamily="34" charset="-128"/>
              </a:defRPr>
            </a:lvl3pPr>
            <a:lvl4pPr marL="1693061" indent="-241866" defTabSz="982580">
              <a:spcBef>
                <a:spcPct val="30000"/>
              </a:spcBef>
              <a:defRPr sz="1200">
                <a:solidFill>
                  <a:schemeClr val="tx1"/>
                </a:solidFill>
                <a:latin typeface="Arial" panose="020B0604020202020204" pitchFamily="34" charset="0"/>
                <a:ea typeface="MS PGothic" panose="020B0600070205080204" pitchFamily="34" charset="-128"/>
              </a:defRPr>
            </a:lvl4pPr>
            <a:lvl5pPr marL="2176794" indent="-241866" defTabSz="982580">
              <a:spcBef>
                <a:spcPct val="30000"/>
              </a:spcBef>
              <a:defRPr sz="1200">
                <a:solidFill>
                  <a:schemeClr val="tx1"/>
                </a:solidFill>
                <a:latin typeface="Arial" panose="020B0604020202020204" pitchFamily="34" charset="0"/>
                <a:ea typeface="MS PGothic" panose="020B0600070205080204" pitchFamily="34" charset="-128"/>
              </a:defRPr>
            </a:lvl5pPr>
            <a:lvl6pPr marL="2660524" indent="-241866" defTabSz="982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144258" indent="-241866" defTabSz="982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627990" indent="-241866" defTabSz="982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111722" indent="-241866" defTabSz="982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677A4E7-F34C-4003-8D9E-60CEF058F8B6}" type="slidenum">
              <a:rPr lang="en-US" altLang="en-US" smtClean="0"/>
              <a:pPr>
                <a:spcBef>
                  <a:spcPct val="0"/>
                </a:spcBef>
              </a:pPr>
              <a:t>2</a:t>
            </a:fld>
            <a:endParaRPr lang="en-US" altLang="en-US" dirty="0"/>
          </a:p>
        </p:txBody>
      </p:sp>
      <p:sp>
        <p:nvSpPr>
          <p:cNvPr id="3075" name="Rectangle 2"/>
          <p:cNvSpPr>
            <a:spLocks noGrp="1" noRot="1" noChangeAspect="1" noChangeArrowheads="1" noTextEdit="1"/>
          </p:cNvSpPr>
          <p:nvPr>
            <p:ph type="sldImg"/>
          </p:nvPr>
        </p:nvSpPr>
        <p:spPr>
          <a:ln/>
        </p:spPr>
      </p:sp>
      <p:sp>
        <p:nvSpPr>
          <p:cNvPr id="3076" name="Rectangle 3"/>
          <p:cNvSpPr>
            <a:spLocks noGrp="1" noChangeArrowheads="1"/>
          </p:cNvSpPr>
          <p:nvPr>
            <p:ph type="body" idx="1"/>
          </p:nvPr>
        </p:nvSpPr>
        <p:spPr>
          <a:xfrm>
            <a:off x="1271468" y="3499735"/>
            <a:ext cx="6993055" cy="33148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53049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242148">
              <a:defRPr/>
            </a:pPr>
            <a:fld id="{CA2D21D1-52E2-420B-B491-CFF6D7BB79FB}" type="slidenum">
              <a:rPr lang="en-US" sz="2200">
                <a:solidFill>
                  <a:prstClr val="black"/>
                </a:solidFill>
                <a:latin typeface="Calibri"/>
              </a:rPr>
              <a:pPr defTabSz="1242148">
                <a:defRPr/>
              </a:pPr>
              <a:t>7</a:t>
            </a:fld>
            <a:endParaRPr lang="en-US" sz="2200" dirty="0">
              <a:solidFill>
                <a:prstClr val="black"/>
              </a:solidFill>
              <a:latin typeface="Calibri"/>
            </a:endParaRPr>
          </a:p>
        </p:txBody>
      </p:sp>
    </p:spTree>
    <p:extLst>
      <p:ext uri="{BB962C8B-B14F-4D97-AF65-F5344CB8AC3E}">
        <p14:creationId xmlns:p14="http://schemas.microsoft.com/office/powerpoint/2010/main" val="1724776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EA0B1-870F-4865-93F9-B7F24C653C25}" type="slidenum">
              <a:rPr lang="en-US" smtClean="0"/>
              <a:t>20</a:t>
            </a:fld>
            <a:endParaRPr lang="en-US"/>
          </a:p>
        </p:txBody>
      </p:sp>
    </p:spTree>
    <p:extLst>
      <p:ext uri="{BB962C8B-B14F-4D97-AF65-F5344CB8AC3E}">
        <p14:creationId xmlns:p14="http://schemas.microsoft.com/office/powerpoint/2010/main" val="882447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p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7" name="Google Shape;1307;p6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endParaRPr dirty="0"/>
          </a:p>
        </p:txBody>
      </p:sp>
      <p:sp>
        <p:nvSpPr>
          <p:cNvPr id="1308" name="Google Shape;1308;p6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23</a:t>
            </a:fld>
            <a:endParaRPr dirty="0">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9F08-330F-169B-CDE9-4B59BF5BDE13}"/>
              </a:ext>
            </a:extLst>
          </p:cNvPr>
          <p:cNvSpPr>
            <a:spLocks noGrp="1"/>
          </p:cNvSpPr>
          <p:nvPr>
            <p:ph type="ctrTitle"/>
          </p:nvPr>
        </p:nvSpPr>
        <p:spPr>
          <a:xfrm>
            <a:off x="837956" y="1330036"/>
            <a:ext cx="10515844" cy="2098964"/>
          </a:xfrm>
        </p:spPr>
        <p:txBody>
          <a:bodyPr anchor="b">
            <a:normAutofit/>
          </a:bodyPr>
          <a:lstStyle>
            <a:lvl1pPr algn="l">
              <a:defRPr sz="4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0C1D18B-DE47-B984-A21E-E09772D24A36}"/>
              </a:ext>
            </a:extLst>
          </p:cNvPr>
          <p:cNvSpPr>
            <a:spLocks noGrp="1"/>
          </p:cNvSpPr>
          <p:nvPr>
            <p:ph type="subTitle" idx="1"/>
          </p:nvPr>
        </p:nvSpPr>
        <p:spPr>
          <a:xfrm>
            <a:off x="837955" y="3429000"/>
            <a:ext cx="10515843" cy="27461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FB19B9C-0C75-F622-0A89-17C0799BA915}"/>
              </a:ext>
            </a:extLst>
          </p:cNvPr>
          <p:cNvSpPr>
            <a:spLocks noGrp="1"/>
          </p:cNvSpPr>
          <p:nvPr>
            <p:ph type="dt" sz="half" idx="10"/>
          </p:nvPr>
        </p:nvSpPr>
        <p:spPr/>
        <p:txBody>
          <a:bodyPr/>
          <a:lstStyle/>
          <a:p>
            <a:fld id="{D0E5CDEC-2D83-6A40-B443-0C8062B377D6}" type="datetimeFigureOut">
              <a:rPr lang="en-US" smtClean="0"/>
              <a:t>4/28/2026</a:t>
            </a:fld>
            <a:endParaRPr lang="en-US"/>
          </a:p>
        </p:txBody>
      </p:sp>
      <p:sp>
        <p:nvSpPr>
          <p:cNvPr id="5" name="Footer Placeholder 4">
            <a:extLst>
              <a:ext uri="{FF2B5EF4-FFF2-40B4-BE49-F238E27FC236}">
                <a16:creationId xmlns:a16="http://schemas.microsoft.com/office/drawing/2014/main" id="{9E35EA48-1D06-9D1F-E261-72C09BFCD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9C703-9294-5A46-1802-74156A27A1CE}"/>
              </a:ext>
            </a:extLst>
          </p:cNvPr>
          <p:cNvSpPr>
            <a:spLocks noGrp="1"/>
          </p:cNvSpPr>
          <p:nvPr>
            <p:ph type="sldNum" sz="quarter" idx="12"/>
          </p:nvPr>
        </p:nvSpPr>
        <p:spPr/>
        <p:txBody>
          <a:bodyPr/>
          <a:lstStyle/>
          <a:p>
            <a:fld id="{4B859E5E-57F2-0C43-AE91-5BF087C25A67}" type="slidenum">
              <a:rPr lang="en-US" smtClean="0"/>
              <a:t>‹#›</a:t>
            </a:fld>
            <a:endParaRPr lang="en-US"/>
          </a:p>
        </p:txBody>
      </p:sp>
    </p:spTree>
    <p:extLst>
      <p:ext uri="{BB962C8B-B14F-4D97-AF65-F5344CB8AC3E}">
        <p14:creationId xmlns:p14="http://schemas.microsoft.com/office/powerpoint/2010/main" val="41848060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FE79-65AD-F685-43F7-89A5C73E7592}"/>
              </a:ext>
            </a:extLst>
          </p:cNvPr>
          <p:cNvSpPr>
            <a:spLocks noGrp="1"/>
          </p:cNvSpPr>
          <p:nvPr>
            <p:ph type="title"/>
          </p:nvPr>
        </p:nvSpPr>
        <p:spPr>
          <a:xfrm>
            <a:off x="0" y="1"/>
            <a:ext cx="12192000" cy="964504"/>
          </a:xfrm>
        </p:spPr>
        <p:txBody>
          <a:bodyPr>
            <a:normAutofit/>
          </a:bodyPr>
          <a:lstStyle>
            <a:lvl1pPr algn="ctr">
              <a:defRPr sz="36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D641108-14D6-D037-1905-DA82B1B8D7FD}"/>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4B1A49-79CC-72A7-59EB-E29F1A166DF5}"/>
              </a:ext>
            </a:extLst>
          </p:cNvPr>
          <p:cNvSpPr>
            <a:spLocks noGrp="1"/>
          </p:cNvSpPr>
          <p:nvPr>
            <p:ph type="dt" sz="half" idx="10"/>
          </p:nvPr>
        </p:nvSpPr>
        <p:spPr/>
        <p:txBody>
          <a:bodyPr/>
          <a:lstStyle/>
          <a:p>
            <a:fld id="{D0E5CDEC-2D83-6A40-B443-0C8062B377D6}" type="datetimeFigureOut">
              <a:rPr lang="en-US" smtClean="0"/>
              <a:t>4/28/2026</a:t>
            </a:fld>
            <a:endParaRPr lang="en-US"/>
          </a:p>
        </p:txBody>
      </p:sp>
      <p:sp>
        <p:nvSpPr>
          <p:cNvPr id="5" name="Footer Placeholder 4">
            <a:extLst>
              <a:ext uri="{FF2B5EF4-FFF2-40B4-BE49-F238E27FC236}">
                <a16:creationId xmlns:a16="http://schemas.microsoft.com/office/drawing/2014/main" id="{70DD6B4C-420D-ADC0-F67E-6B5DEBA3D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BB404-19F2-ABBA-6DBC-D9A5FB7CAE03}"/>
              </a:ext>
            </a:extLst>
          </p:cNvPr>
          <p:cNvSpPr>
            <a:spLocks noGrp="1"/>
          </p:cNvSpPr>
          <p:nvPr>
            <p:ph type="sldNum" sz="quarter" idx="12"/>
          </p:nvPr>
        </p:nvSpPr>
        <p:spPr/>
        <p:txBody>
          <a:bodyPr/>
          <a:lstStyle/>
          <a:p>
            <a:fld id="{4B859E5E-57F2-0C43-AE91-5BF087C25A67}" type="slidenum">
              <a:rPr lang="en-US" smtClean="0"/>
              <a:t>‹#›</a:t>
            </a:fld>
            <a:endParaRPr lang="en-US"/>
          </a:p>
        </p:txBody>
      </p:sp>
    </p:spTree>
    <p:extLst>
      <p:ext uri="{BB962C8B-B14F-4D97-AF65-F5344CB8AC3E}">
        <p14:creationId xmlns:p14="http://schemas.microsoft.com/office/powerpoint/2010/main" val="1697254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641108-14D6-D037-1905-DA82B1B8D7FD}"/>
              </a:ext>
            </a:extLst>
          </p:cNvPr>
          <p:cNvSpPr>
            <a:spLocks noGrp="1"/>
          </p:cNvSpPr>
          <p:nvPr>
            <p:ph idx="1"/>
          </p:nvPr>
        </p:nvSpPr>
        <p:spPr>
          <a:xfrm>
            <a:off x="838200" y="688931"/>
            <a:ext cx="10515600" cy="548803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4B1A49-79CC-72A7-59EB-E29F1A166DF5}"/>
              </a:ext>
            </a:extLst>
          </p:cNvPr>
          <p:cNvSpPr>
            <a:spLocks noGrp="1"/>
          </p:cNvSpPr>
          <p:nvPr>
            <p:ph type="dt" sz="half" idx="10"/>
          </p:nvPr>
        </p:nvSpPr>
        <p:spPr/>
        <p:txBody>
          <a:bodyPr/>
          <a:lstStyle/>
          <a:p>
            <a:fld id="{D0E5CDEC-2D83-6A40-B443-0C8062B377D6}" type="datetimeFigureOut">
              <a:rPr lang="en-US" smtClean="0"/>
              <a:t>4/28/2026</a:t>
            </a:fld>
            <a:endParaRPr lang="en-US"/>
          </a:p>
        </p:txBody>
      </p:sp>
      <p:sp>
        <p:nvSpPr>
          <p:cNvPr id="5" name="Footer Placeholder 4">
            <a:extLst>
              <a:ext uri="{FF2B5EF4-FFF2-40B4-BE49-F238E27FC236}">
                <a16:creationId xmlns:a16="http://schemas.microsoft.com/office/drawing/2014/main" id="{70DD6B4C-420D-ADC0-F67E-6B5DEBA3D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BB404-19F2-ABBA-6DBC-D9A5FB7CAE03}"/>
              </a:ext>
            </a:extLst>
          </p:cNvPr>
          <p:cNvSpPr>
            <a:spLocks noGrp="1"/>
          </p:cNvSpPr>
          <p:nvPr>
            <p:ph type="sldNum" sz="quarter" idx="12"/>
          </p:nvPr>
        </p:nvSpPr>
        <p:spPr/>
        <p:txBody>
          <a:bodyPr/>
          <a:lstStyle/>
          <a:p>
            <a:fld id="{4B859E5E-57F2-0C43-AE91-5BF087C25A67}" type="slidenum">
              <a:rPr lang="en-US" smtClean="0"/>
              <a:t>‹#›</a:t>
            </a:fld>
            <a:endParaRPr lang="en-US"/>
          </a:p>
        </p:txBody>
      </p:sp>
    </p:spTree>
    <p:extLst>
      <p:ext uri="{BB962C8B-B14F-4D97-AF65-F5344CB8AC3E}">
        <p14:creationId xmlns:p14="http://schemas.microsoft.com/office/powerpoint/2010/main" val="405304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FE79-65AD-F685-43F7-89A5C73E7592}"/>
              </a:ext>
            </a:extLst>
          </p:cNvPr>
          <p:cNvSpPr>
            <a:spLocks noGrp="1"/>
          </p:cNvSpPr>
          <p:nvPr>
            <p:ph type="title"/>
          </p:nvPr>
        </p:nvSpPr>
        <p:spPr>
          <a:xfrm>
            <a:off x="0" y="1"/>
            <a:ext cx="12192000" cy="964504"/>
          </a:xfrm>
        </p:spPr>
        <p:txBody>
          <a:bodyPr>
            <a:normAutofit/>
          </a:bodyPr>
          <a:lstStyle>
            <a:lvl1pPr algn="ctr">
              <a:defRPr sz="36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D641108-14D6-D037-1905-DA82B1B8D7FD}"/>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4B1A49-79CC-72A7-59EB-E29F1A166DF5}"/>
              </a:ext>
            </a:extLst>
          </p:cNvPr>
          <p:cNvSpPr>
            <a:spLocks noGrp="1"/>
          </p:cNvSpPr>
          <p:nvPr>
            <p:ph type="dt" sz="half" idx="10"/>
          </p:nvPr>
        </p:nvSpPr>
        <p:spPr/>
        <p:txBody>
          <a:bodyPr/>
          <a:lstStyle/>
          <a:p>
            <a:fld id="{D0E5CDEC-2D83-6A40-B443-0C8062B377D6}" type="datetimeFigureOut">
              <a:rPr lang="en-US" smtClean="0"/>
              <a:t>4/28/2026</a:t>
            </a:fld>
            <a:endParaRPr lang="en-US"/>
          </a:p>
        </p:txBody>
      </p:sp>
      <p:sp>
        <p:nvSpPr>
          <p:cNvPr id="5" name="Footer Placeholder 4">
            <a:extLst>
              <a:ext uri="{FF2B5EF4-FFF2-40B4-BE49-F238E27FC236}">
                <a16:creationId xmlns:a16="http://schemas.microsoft.com/office/drawing/2014/main" id="{70DD6B4C-420D-ADC0-F67E-6B5DEBA3D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BB404-19F2-ABBA-6DBC-D9A5FB7CAE03}"/>
              </a:ext>
            </a:extLst>
          </p:cNvPr>
          <p:cNvSpPr>
            <a:spLocks noGrp="1"/>
          </p:cNvSpPr>
          <p:nvPr>
            <p:ph type="sldNum" sz="quarter" idx="12"/>
          </p:nvPr>
        </p:nvSpPr>
        <p:spPr/>
        <p:txBody>
          <a:bodyPr/>
          <a:lstStyle/>
          <a:p>
            <a:fld id="{4B859E5E-57F2-0C43-AE91-5BF087C25A67}" type="slidenum">
              <a:rPr lang="en-US" smtClean="0"/>
              <a:t>‹#›</a:t>
            </a:fld>
            <a:endParaRPr lang="en-US"/>
          </a:p>
        </p:txBody>
      </p:sp>
    </p:spTree>
    <p:extLst>
      <p:ext uri="{BB962C8B-B14F-4D97-AF65-F5344CB8AC3E}">
        <p14:creationId xmlns:p14="http://schemas.microsoft.com/office/powerpoint/2010/main" val="22965133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641108-14D6-D037-1905-DA82B1B8D7FD}"/>
              </a:ext>
            </a:extLst>
          </p:cNvPr>
          <p:cNvSpPr>
            <a:spLocks noGrp="1"/>
          </p:cNvSpPr>
          <p:nvPr>
            <p:ph idx="1"/>
          </p:nvPr>
        </p:nvSpPr>
        <p:spPr>
          <a:xfrm>
            <a:off x="838200" y="688931"/>
            <a:ext cx="10515600" cy="548803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4B1A49-79CC-72A7-59EB-E29F1A166DF5}"/>
              </a:ext>
            </a:extLst>
          </p:cNvPr>
          <p:cNvSpPr>
            <a:spLocks noGrp="1"/>
          </p:cNvSpPr>
          <p:nvPr>
            <p:ph type="dt" sz="half" idx="10"/>
          </p:nvPr>
        </p:nvSpPr>
        <p:spPr/>
        <p:txBody>
          <a:bodyPr/>
          <a:lstStyle/>
          <a:p>
            <a:fld id="{D0E5CDEC-2D83-6A40-B443-0C8062B377D6}" type="datetimeFigureOut">
              <a:rPr lang="en-US" smtClean="0"/>
              <a:t>4/28/2026</a:t>
            </a:fld>
            <a:endParaRPr lang="en-US"/>
          </a:p>
        </p:txBody>
      </p:sp>
      <p:sp>
        <p:nvSpPr>
          <p:cNvPr id="5" name="Footer Placeholder 4">
            <a:extLst>
              <a:ext uri="{FF2B5EF4-FFF2-40B4-BE49-F238E27FC236}">
                <a16:creationId xmlns:a16="http://schemas.microsoft.com/office/drawing/2014/main" id="{70DD6B4C-420D-ADC0-F67E-6B5DEBA3D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BB404-19F2-ABBA-6DBC-D9A5FB7CAE03}"/>
              </a:ext>
            </a:extLst>
          </p:cNvPr>
          <p:cNvSpPr>
            <a:spLocks noGrp="1"/>
          </p:cNvSpPr>
          <p:nvPr>
            <p:ph type="sldNum" sz="quarter" idx="12"/>
          </p:nvPr>
        </p:nvSpPr>
        <p:spPr/>
        <p:txBody>
          <a:bodyPr/>
          <a:lstStyle/>
          <a:p>
            <a:fld id="{4B859E5E-57F2-0C43-AE91-5BF087C25A67}" type="slidenum">
              <a:rPr lang="en-US" smtClean="0"/>
              <a:t>‹#›</a:t>
            </a:fld>
            <a:endParaRPr lang="en-US"/>
          </a:p>
        </p:txBody>
      </p:sp>
    </p:spTree>
    <p:extLst>
      <p:ext uri="{BB962C8B-B14F-4D97-AF65-F5344CB8AC3E}">
        <p14:creationId xmlns:p14="http://schemas.microsoft.com/office/powerpoint/2010/main" val="43798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900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6425" y="109177"/>
            <a:ext cx="10972801" cy="715962"/>
          </a:xfrm>
          <a:prstGeom prst="rect">
            <a:avLst/>
          </a:prstGeom>
        </p:spPr>
        <p:txBody>
          <a:bodyPr/>
          <a:lstStyle/>
          <a:p>
            <a:r>
              <a:rPr lang="en-US"/>
              <a:t>Click to edit Master title style</a:t>
            </a:r>
          </a:p>
        </p:txBody>
      </p:sp>
      <p:sp>
        <p:nvSpPr>
          <p:cNvPr id="4" name="Slide Number Placeholder 3"/>
          <p:cNvSpPr>
            <a:spLocks noGrp="1"/>
          </p:cNvSpPr>
          <p:nvPr>
            <p:ph type="sldNum" sz="quarter" idx="11"/>
          </p:nvPr>
        </p:nvSpPr>
        <p:spPr>
          <a:xfrm>
            <a:off x="9316591" y="6482491"/>
            <a:ext cx="2844800" cy="365125"/>
          </a:xfrm>
          <a:prstGeom prst="rect">
            <a:avLst/>
          </a:prstGeom>
        </p:spPr>
        <p:txBody>
          <a:bodyPr/>
          <a:lstStyle/>
          <a:p>
            <a:fld id="{03462AA6-59AE-4369-B509-908C613F111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94918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59CDE5-0F44-7543-F631-C9BC508DD2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EDD0C31-DDD6-BE76-2AE4-79CD03F59D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D1C521-9749-90DE-79D7-035A33FEA1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E5CDEC-2D83-6A40-B443-0C8062B377D6}" type="datetimeFigureOut">
              <a:rPr lang="en-US" smtClean="0"/>
              <a:t>4/28/2026</a:t>
            </a:fld>
            <a:endParaRPr lang="en-US"/>
          </a:p>
        </p:txBody>
      </p:sp>
      <p:sp>
        <p:nvSpPr>
          <p:cNvPr id="5" name="Footer Placeholder 4">
            <a:extLst>
              <a:ext uri="{FF2B5EF4-FFF2-40B4-BE49-F238E27FC236}">
                <a16:creationId xmlns:a16="http://schemas.microsoft.com/office/drawing/2014/main" id="{68505DB2-8C71-5922-4F2F-774AEF313C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8C38F6-C4DA-3AD1-735C-AEB9E91AD8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859E5E-57F2-0C43-AE91-5BF087C25A67}" type="slidenum">
              <a:rPr lang="en-US" smtClean="0"/>
              <a:t>‹#›</a:t>
            </a:fld>
            <a:endParaRPr lang="en-US"/>
          </a:p>
        </p:txBody>
      </p:sp>
    </p:spTree>
    <p:extLst>
      <p:ext uri="{BB962C8B-B14F-4D97-AF65-F5344CB8AC3E}">
        <p14:creationId xmlns:p14="http://schemas.microsoft.com/office/powerpoint/2010/main" val="3089055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3" r:id="rId5"/>
    <p:sldLayoutId id="2147483661" r:id="rId6"/>
    <p:sldLayoutId id="2147483665" r:id="rId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nasa.gov/nssc" TargetMode="External"/><Relationship Id="rId2" Type="http://schemas.openxmlformats.org/officeDocument/2006/relationships/hyperlink" Target="https://www.nasa.gov/osbp"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nasa.gov/osbp/active-contract-listings"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hyperlink" Target="https://www.socom.mil/navsoc/NAVSCIATTS" TargetMode="External"/><Relationship Id="rId18" Type="http://schemas.openxmlformats.org/officeDocument/2006/relationships/hyperlink" Target="http://www.chl.state.ms.us/" TargetMode="External"/><Relationship Id="rId26" Type="http://schemas.openxmlformats.org/officeDocument/2006/relationships/hyperlink" Target="https://www.saitech-hsv.com/" TargetMode="External"/><Relationship Id="rId21" Type="http://schemas.openxmlformats.org/officeDocument/2006/relationships/hyperlink" Target="https://www.usm.edu/ocean-science-engineering/index.php" TargetMode="External"/><Relationship Id="rId34" Type="http://schemas.openxmlformats.org/officeDocument/2006/relationships/hyperlink" Target="https://www.rolls-royce.com/country-sites/northamerica.aspx" TargetMode="External"/><Relationship Id="rId7" Type="http://schemas.openxmlformats.org/officeDocument/2006/relationships/hyperlink" Target="https://ncei.noaa.gov/" TargetMode="External"/><Relationship Id="rId12" Type="http://schemas.openxmlformats.org/officeDocument/2006/relationships/hyperlink" Target="https://www.warboats.org/SBU22.htm" TargetMode="External"/><Relationship Id="rId17" Type="http://schemas.openxmlformats.org/officeDocument/2006/relationships/hyperlink" Target="https://www.lsu.edu/innovationpark/LTTO-SBIR/index.php" TargetMode="External"/><Relationship Id="rId25" Type="http://schemas.openxmlformats.org/officeDocument/2006/relationships/hyperlink" Target="http://www.syncomspaceservices.com/" TargetMode="External"/><Relationship Id="rId33" Type="http://schemas.openxmlformats.org/officeDocument/2006/relationships/hyperlink" Target="https://mdw-associates.com/" TargetMode="External"/><Relationship Id="rId38" Type="http://schemas.openxmlformats.org/officeDocument/2006/relationships/hyperlink" Target="https://www.nasa.gov/centers-and-facilities/nssc/nccips/" TargetMode="External"/><Relationship Id="rId2" Type="http://schemas.openxmlformats.org/officeDocument/2006/relationships/notesSlide" Target="../notesSlides/notesSlide1.xml"/><Relationship Id="rId16" Type="http://schemas.openxmlformats.org/officeDocument/2006/relationships/hyperlink" Target="https://www.usgs.gov/labs/hydrologic-instrumentation-facility" TargetMode="External"/><Relationship Id="rId20" Type="http://schemas.openxmlformats.org/officeDocument/2006/relationships/hyperlink" Target="https://www.northerngulfinstitute.org/" TargetMode="External"/><Relationship Id="rId29" Type="http://schemas.openxmlformats.org/officeDocument/2006/relationships/hyperlink" Target="https://www.chenegaglobal.com/" TargetMode="External"/><Relationship Id="rId1" Type="http://schemas.openxmlformats.org/officeDocument/2006/relationships/slideLayout" Target="../slideLayouts/slideLayout2.xml"/><Relationship Id="rId6" Type="http://schemas.openxmlformats.org/officeDocument/2006/relationships/hyperlink" Target="https://www.fisheries.noaa.gov/" TargetMode="External"/><Relationship Id="rId11" Type="http://schemas.openxmlformats.org/officeDocument/2006/relationships/hyperlink" Target="https://www.secnav.navy.mil/donhr/Pages/default.aspx" TargetMode="External"/><Relationship Id="rId24" Type="http://schemas.openxmlformats.org/officeDocument/2006/relationships/hyperlink" Target="https://www.alutiiq.com/alutiiq-essential-services/" TargetMode="External"/><Relationship Id="rId32" Type="http://schemas.openxmlformats.org/officeDocument/2006/relationships/hyperlink" Target="https://bastiontechnologies.com/" TargetMode="External"/><Relationship Id="rId37" Type="http://schemas.openxmlformats.org/officeDocument/2006/relationships/hyperlink" Target="https://www.nasa.gov/nasa-shared-services-center/" TargetMode="External"/><Relationship Id="rId5" Type="http://schemas.openxmlformats.org/officeDocument/2006/relationships/hyperlink" Target="https://www.ndbc.noaa.gov/" TargetMode="External"/><Relationship Id="rId15" Type="http://schemas.openxmlformats.org/officeDocument/2006/relationships/hyperlink" Target="https://www.ice.gov/" TargetMode="External"/><Relationship Id="rId23" Type="http://schemas.openxmlformats.org/officeDocument/2006/relationships/hyperlink" Target="https://rocket.com/" TargetMode="External"/><Relationship Id="rId28" Type="http://schemas.openxmlformats.org/officeDocument/2006/relationships/hyperlink" Target="https://www.gdit.com/" TargetMode="External"/><Relationship Id="rId36" Type="http://schemas.openxmlformats.org/officeDocument/2006/relationships/hyperlink" Target="https://www.nasa.gov/stennis-space-center/" TargetMode="External"/><Relationship Id="rId10" Type="http://schemas.openxmlformats.org/officeDocument/2006/relationships/hyperlink" Target="https://www.nrl.navy.mil/" TargetMode="External"/><Relationship Id="rId19" Type="http://schemas.openxmlformats.org/officeDocument/2006/relationships/hyperlink" Target="https://mset.org/" TargetMode="External"/><Relationship Id="rId31" Type="http://schemas.openxmlformats.org/officeDocument/2006/relationships/hyperlink" Target="https://www.leidos.com/" TargetMode="External"/><Relationship Id="rId4" Type="http://schemas.openxmlformats.org/officeDocument/2006/relationships/image" Target="../media/image8.emf"/><Relationship Id="rId9" Type="http://schemas.openxmlformats.org/officeDocument/2006/relationships/hyperlink" Target="https://www.metoc.navy.mil/nooc/nooc.html" TargetMode="External"/><Relationship Id="rId14" Type="http://schemas.openxmlformats.org/officeDocument/2006/relationships/hyperlink" Target="https://www.energy.gov/" TargetMode="External"/><Relationship Id="rId22" Type="http://schemas.openxmlformats.org/officeDocument/2006/relationships/hyperlink" Target="https://www.gpo.gov/" TargetMode="External"/><Relationship Id="rId27" Type="http://schemas.openxmlformats.org/officeDocument/2006/relationships/hyperlink" Target="https://www.pae-engineers.com/" TargetMode="External"/><Relationship Id="rId30" Type="http://schemas.openxmlformats.org/officeDocument/2006/relationships/hyperlink" Target="https://www.lockheedmartin.com/" TargetMode="External"/><Relationship Id="rId35" Type="http://schemas.openxmlformats.org/officeDocument/2006/relationships/hyperlink" Target="https://www.relativityspace.com/home" TargetMode="External"/><Relationship Id="rId8" Type="http://schemas.openxmlformats.org/officeDocument/2006/relationships/hyperlink" Target="https://www.cnmoc.usff.navy.mil/" TargetMode="External"/><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mailto:Msfc-smallbusiness@mail.nasa.gov" TargetMode="External"/><Relationship Id="rId3" Type="http://schemas.openxmlformats.org/officeDocument/2006/relationships/hyperlink" Target="mailto:Arc-smallbusiness@mail.nasa.gov" TargetMode="External"/><Relationship Id="rId7" Type="http://schemas.openxmlformats.org/officeDocument/2006/relationships/hyperlink" Target="mailto:Ksc-smallbusiness@mail.nasa.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mailto:Jsc-smallbusiness@mail.nasa.gov" TargetMode="External"/><Relationship Id="rId5" Type="http://schemas.openxmlformats.org/officeDocument/2006/relationships/hyperlink" Target="mailto:Larc-smallbusiness@mail.nasa.gov" TargetMode="External"/><Relationship Id="rId4" Type="http://schemas.openxmlformats.org/officeDocument/2006/relationships/hyperlink" Target="mailto:Grc-smallbusiness@mail.nasa.gov" TargetMode="External"/><Relationship Id="rId9" Type="http://schemas.openxmlformats.org/officeDocument/2006/relationships/hyperlink" Target="mailto:Gsfc-smallbusiness@mail.nasa.go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christopher.m.canary@nasa.gov" TargetMode="External"/><Relationship Id="rId2" Type="http://schemas.openxmlformats.org/officeDocument/2006/relationships/hyperlink" Target="mailto:troy.e.miller@nasa.gov"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kOp9pi7GZic"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s://www.youtube.com/@NASAStennis/featured" TargetMode="External"/><Relationship Id="rId4" Type="http://schemas.openxmlformats.org/officeDocument/2006/relationships/hyperlink" Target="https://www.youtube.com/watch?v=VOPJHGBu8KY"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DD339C-B00E-3ECD-A86C-638C8CFA7D5E}"/>
              </a:ext>
            </a:extLst>
          </p:cNvPr>
          <p:cNvSpPr>
            <a:spLocks noGrp="1"/>
          </p:cNvSpPr>
          <p:nvPr>
            <p:ph type="ctrTitle"/>
          </p:nvPr>
        </p:nvSpPr>
        <p:spPr>
          <a:xfrm>
            <a:off x="296333" y="1543225"/>
            <a:ext cx="11373397" cy="1885775"/>
          </a:xfrm>
        </p:spPr>
        <p:txBody>
          <a:bodyPr anchor="b" anchorCtr="0">
            <a:normAutofit fontScale="90000"/>
          </a:bodyPr>
          <a:lstStyle/>
          <a:p>
            <a:r>
              <a:rPr lang="en-US" dirty="0"/>
              <a:t>        </a:t>
            </a:r>
            <a:r>
              <a:rPr lang="en-US" sz="4000" dirty="0"/>
              <a:t>NASA Shared Services Center (NSSC)</a:t>
            </a:r>
            <a:br>
              <a:rPr lang="en-US" sz="4000" dirty="0"/>
            </a:br>
            <a:r>
              <a:rPr lang="en-US" sz="4000" dirty="0"/>
              <a:t>               Stennis Space Center (SSC)</a:t>
            </a:r>
            <a:br>
              <a:rPr lang="en-US" sz="4000" dirty="0"/>
            </a:br>
            <a:r>
              <a:rPr lang="en-US" sz="4000" dirty="0"/>
              <a:t>Information Technology Procurement Office (ITPO)</a:t>
            </a:r>
          </a:p>
        </p:txBody>
      </p:sp>
      <p:sp>
        <p:nvSpPr>
          <p:cNvPr id="5" name="Subtitle 4">
            <a:extLst>
              <a:ext uri="{FF2B5EF4-FFF2-40B4-BE49-F238E27FC236}">
                <a16:creationId xmlns:a16="http://schemas.microsoft.com/office/drawing/2014/main" id="{B9021119-6009-060D-7D84-1F13A7676F4B}"/>
              </a:ext>
            </a:extLst>
          </p:cNvPr>
          <p:cNvSpPr>
            <a:spLocks noGrp="1"/>
          </p:cNvSpPr>
          <p:nvPr>
            <p:ph type="subTitle" idx="1"/>
          </p:nvPr>
        </p:nvSpPr>
        <p:spPr>
          <a:xfrm>
            <a:off x="678095" y="4454573"/>
            <a:ext cx="10675704" cy="2098964"/>
          </a:xfrm>
        </p:spPr>
        <p:txBody>
          <a:bodyPr/>
          <a:lstStyle/>
          <a:p>
            <a:r>
              <a:rPr lang="en-US" dirty="0"/>
              <a:t>							Troy E. Miller </a:t>
            </a:r>
          </a:p>
          <a:p>
            <a:r>
              <a:rPr lang="en-US" dirty="0"/>
              <a:t>							Small Business Specialist</a:t>
            </a:r>
          </a:p>
          <a:p>
            <a:r>
              <a:rPr lang="en-US" dirty="0"/>
              <a:t>							April 29, 2026</a:t>
            </a:r>
          </a:p>
        </p:txBody>
      </p:sp>
    </p:spTree>
    <p:extLst>
      <p:ext uri="{BB962C8B-B14F-4D97-AF65-F5344CB8AC3E}">
        <p14:creationId xmlns:p14="http://schemas.microsoft.com/office/powerpoint/2010/main" val="2319756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9E619-A741-1F07-E51F-EB67AF939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071BC5-39C2-7E0C-6E90-C72276E94F76}"/>
              </a:ext>
            </a:extLst>
          </p:cNvPr>
          <p:cNvSpPr>
            <a:spLocks noGrp="1"/>
          </p:cNvSpPr>
          <p:nvPr>
            <p:ph type="title"/>
          </p:nvPr>
        </p:nvSpPr>
        <p:spPr/>
        <p:txBody>
          <a:bodyPr/>
          <a:lstStyle/>
          <a:p>
            <a:r>
              <a:rPr lang="en-US" dirty="0"/>
              <a:t>NASA FY25 Top 20 Small Businesses</a:t>
            </a:r>
          </a:p>
        </p:txBody>
      </p:sp>
      <p:pic>
        <p:nvPicPr>
          <p:cNvPr id="6" name="Content Placeholder 5" descr="Graphical user interface, text&#10;&#10;AI-generated content may be incorrect.">
            <a:extLst>
              <a:ext uri="{FF2B5EF4-FFF2-40B4-BE49-F238E27FC236}">
                <a16:creationId xmlns:a16="http://schemas.microsoft.com/office/drawing/2014/main" id="{03C082C2-5507-6E69-739B-4A4FA257A306}"/>
              </a:ext>
            </a:extLst>
          </p:cNvPr>
          <p:cNvPicPr>
            <a:picLocks noGrp="1" noChangeAspect="1"/>
          </p:cNvPicPr>
          <p:nvPr>
            <p:ph idx="1"/>
          </p:nvPr>
        </p:nvPicPr>
        <p:blipFill>
          <a:blip r:embed="rId2"/>
          <a:stretch>
            <a:fillRect/>
          </a:stretch>
        </p:blipFill>
        <p:spPr>
          <a:xfrm>
            <a:off x="327991" y="894522"/>
            <a:ext cx="11708296" cy="5387007"/>
          </a:xfrm>
        </p:spPr>
      </p:pic>
    </p:spTree>
    <p:extLst>
      <p:ext uri="{BB962C8B-B14F-4D97-AF65-F5344CB8AC3E}">
        <p14:creationId xmlns:p14="http://schemas.microsoft.com/office/powerpoint/2010/main" val="1541943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874" y="-42040"/>
            <a:ext cx="10952252" cy="1143000"/>
          </a:xfrm>
        </p:spPr>
        <p:txBody>
          <a:bodyPr>
            <a:noAutofit/>
          </a:bodyPr>
          <a:lstStyle/>
          <a:p>
            <a:r>
              <a:rPr lang="en-US" altLang="en-US" sz="3840" dirty="0"/>
              <a:t>NSSC &amp; SSC List of Major NAICS Codes</a:t>
            </a:r>
            <a:endParaRPr lang="en-US" sz="3840" dirty="0"/>
          </a:p>
        </p:txBody>
      </p:sp>
      <p:sp>
        <p:nvSpPr>
          <p:cNvPr id="3" name="Content Placeholder 2"/>
          <p:cNvSpPr>
            <a:spLocks noGrp="1"/>
          </p:cNvSpPr>
          <p:nvPr>
            <p:ph idx="1"/>
          </p:nvPr>
        </p:nvSpPr>
        <p:spPr>
          <a:xfrm>
            <a:off x="338668" y="1409686"/>
            <a:ext cx="11090940" cy="4858301"/>
          </a:xfrm>
        </p:spPr>
        <p:txBody>
          <a:bodyPr>
            <a:normAutofit fontScale="92500" lnSpcReduction="20000"/>
          </a:bodyPr>
          <a:lstStyle/>
          <a:p>
            <a:pPr>
              <a:buSzPct val="175000"/>
              <a:buFont typeface="Arial" panose="020B0604020202020204" pitchFamily="34" charset="0"/>
              <a:buChar char="•"/>
            </a:pPr>
            <a:endParaRPr lang="en-US" altLang="en-US" sz="1800" dirty="0"/>
          </a:p>
          <a:p>
            <a:pPr>
              <a:buSzPct val="175000"/>
              <a:buFont typeface="Arial" panose="020B0604020202020204" pitchFamily="34" charset="0"/>
              <a:buChar char="•"/>
            </a:pPr>
            <a:r>
              <a:rPr lang="en-US" altLang="en-US" sz="2200" dirty="0"/>
              <a:t>221122 - Electric Power Distribution</a:t>
            </a:r>
          </a:p>
          <a:p>
            <a:pPr>
              <a:buSzPct val="175000"/>
              <a:buFont typeface="Arial" panose="020B0604020202020204" pitchFamily="34" charset="0"/>
              <a:buChar char="•"/>
            </a:pPr>
            <a:r>
              <a:rPr lang="en-US" altLang="en-US" sz="2200" dirty="0"/>
              <a:t>334111 - Electronic Computer Manufacturing</a:t>
            </a:r>
          </a:p>
          <a:p>
            <a:pPr>
              <a:buSzPct val="175000"/>
            </a:pPr>
            <a:r>
              <a:rPr lang="en-US" altLang="en-US" sz="2200" dirty="0"/>
              <a:t>334516 - </a:t>
            </a:r>
            <a:r>
              <a:rPr lang="en-US" sz="2200" dirty="0"/>
              <a:t>Analytical Laboratory Instrument Manufacturing</a:t>
            </a:r>
          </a:p>
          <a:p>
            <a:pPr>
              <a:buSzPct val="175000"/>
              <a:buFont typeface="Arial" panose="020B0604020202020204" pitchFamily="34" charset="0"/>
              <a:buChar char="•"/>
            </a:pPr>
            <a:r>
              <a:rPr lang="en-US" altLang="en-US" sz="2200" dirty="0"/>
              <a:t>513210 - Software Publishers </a:t>
            </a:r>
          </a:p>
          <a:p>
            <a:pPr>
              <a:buSzPct val="175000"/>
              <a:buFont typeface="Arial" panose="020B0604020202020204" pitchFamily="34" charset="0"/>
              <a:buChar char="•"/>
            </a:pPr>
            <a:r>
              <a:rPr lang="en-US" altLang="en-US" sz="2200" dirty="0"/>
              <a:t>541511 - Custom Computers Programming Services</a:t>
            </a:r>
          </a:p>
          <a:p>
            <a:pPr>
              <a:buSzPct val="175000"/>
              <a:buFont typeface="Arial" panose="020B0604020202020204" pitchFamily="34" charset="0"/>
              <a:buChar char="•"/>
            </a:pPr>
            <a:r>
              <a:rPr lang="en-US" altLang="en-US" sz="2200" dirty="0"/>
              <a:t>541519 - Other Computer-Related Services</a:t>
            </a:r>
          </a:p>
          <a:p>
            <a:pPr>
              <a:buSzPct val="175000"/>
            </a:pPr>
            <a:r>
              <a:rPr lang="en-US" sz="2200" dirty="0"/>
              <a:t>541713 - Research and Technology in Nanotechnology</a:t>
            </a:r>
          </a:p>
          <a:p>
            <a:pPr>
              <a:buSzPct val="175000"/>
            </a:pPr>
            <a:r>
              <a:rPr lang="en-US" sz="2200" dirty="0"/>
              <a:t>541715 - Research and Development in the Physical, Engineering, and Life Sciences (Except </a:t>
            </a:r>
            <a:r>
              <a:rPr lang="en-US" sz="2200" dirty="0" err="1"/>
              <a:t>Nanotechonology</a:t>
            </a:r>
            <a:r>
              <a:rPr lang="en-US" sz="2200" dirty="0"/>
              <a:t> &amp; Biotechnology)</a:t>
            </a:r>
          </a:p>
          <a:p>
            <a:pPr>
              <a:buSzPct val="175000"/>
              <a:buFont typeface="Arial" panose="020B0604020202020204" pitchFamily="34" charset="0"/>
              <a:buChar char="•"/>
            </a:pPr>
            <a:r>
              <a:rPr lang="en-US" altLang="en-US" sz="2200" dirty="0"/>
              <a:t>541611 - Office Administrative Services</a:t>
            </a:r>
          </a:p>
          <a:p>
            <a:pPr>
              <a:buSzPct val="175000"/>
              <a:buFont typeface="Arial" panose="020B0604020202020204" pitchFamily="34" charset="0"/>
              <a:buChar char="•"/>
            </a:pPr>
            <a:r>
              <a:rPr lang="en-US" altLang="en-US" sz="2200" dirty="0"/>
              <a:t>561210 - Facilities Support Services</a:t>
            </a:r>
          </a:p>
          <a:p>
            <a:pPr>
              <a:buSzPct val="175000"/>
              <a:buFont typeface="Arial" panose="020B0604020202020204" pitchFamily="34" charset="0"/>
              <a:buChar char="•"/>
            </a:pPr>
            <a:r>
              <a:rPr lang="en-US" altLang="en-US" sz="2200" dirty="0"/>
              <a:t>561612 - Security Guards and Patrol Services</a:t>
            </a:r>
          </a:p>
          <a:p>
            <a:pPr>
              <a:buSzPct val="175000"/>
              <a:buFont typeface="Arial" panose="020B0604020202020204" pitchFamily="34" charset="0"/>
              <a:buChar char="•"/>
            </a:pPr>
            <a:r>
              <a:rPr lang="en-US" altLang="en-US" sz="2200" dirty="0"/>
              <a:t>611430 - Professional and  Management Development Training</a:t>
            </a:r>
          </a:p>
          <a:p>
            <a:endParaRPr lang="en-US" sz="2200" dirty="0"/>
          </a:p>
        </p:txBody>
      </p:sp>
      <p:sp>
        <p:nvSpPr>
          <p:cNvPr id="4" name="Slide Number Placeholder 3"/>
          <p:cNvSpPr>
            <a:spLocks noGrp="1"/>
          </p:cNvSpPr>
          <p:nvPr>
            <p:ph type="sldNum" sz="quarter" idx="12"/>
          </p:nvPr>
        </p:nvSpPr>
        <p:spPr/>
        <p:txBody>
          <a:bodyPr/>
          <a:lstStyle/>
          <a:p>
            <a:fld id="{7B343593-C7EF-7B4B-9478-17F0C6DC43BC}" type="slidenum">
              <a:rPr lang="en-US" smtClean="0"/>
              <a:t>11</a:t>
            </a:fld>
            <a:endParaRPr lang="en-US" dirty="0"/>
          </a:p>
        </p:txBody>
      </p:sp>
    </p:spTree>
    <p:extLst>
      <p:ext uri="{BB962C8B-B14F-4D97-AF65-F5344CB8AC3E}">
        <p14:creationId xmlns:p14="http://schemas.microsoft.com/office/powerpoint/2010/main" val="214579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4864D-94D3-9C58-C33D-BD25C426057F}"/>
              </a:ext>
            </a:extLst>
          </p:cNvPr>
          <p:cNvSpPr>
            <a:spLocks noGrp="1"/>
          </p:cNvSpPr>
          <p:nvPr>
            <p:ph type="title"/>
          </p:nvPr>
        </p:nvSpPr>
        <p:spPr/>
        <p:txBody>
          <a:bodyPr/>
          <a:lstStyle/>
          <a:p>
            <a:r>
              <a:rPr lang="en-US" altLang="en-US" sz="3600" dirty="0"/>
              <a:t>ITPO List of Major NAICS Codes</a:t>
            </a:r>
            <a:endParaRPr lang="en-US" dirty="0"/>
          </a:p>
        </p:txBody>
      </p:sp>
      <p:sp>
        <p:nvSpPr>
          <p:cNvPr id="3" name="Content Placeholder 2">
            <a:extLst>
              <a:ext uri="{FF2B5EF4-FFF2-40B4-BE49-F238E27FC236}">
                <a16:creationId xmlns:a16="http://schemas.microsoft.com/office/drawing/2014/main" id="{FA04AD77-D7A9-D919-7D1E-75719338DF12}"/>
              </a:ext>
            </a:extLst>
          </p:cNvPr>
          <p:cNvSpPr>
            <a:spLocks noGrp="1"/>
          </p:cNvSpPr>
          <p:nvPr>
            <p:ph idx="1"/>
          </p:nvPr>
        </p:nvSpPr>
        <p:spPr>
          <a:xfrm>
            <a:off x="355599" y="1752600"/>
            <a:ext cx="10998201" cy="4216400"/>
          </a:xfrm>
        </p:spPr>
        <p:txBody>
          <a:bodyPr>
            <a:normAutofit fontScale="92500" lnSpcReduction="20000"/>
          </a:bodyPr>
          <a:lstStyle/>
          <a:p>
            <a:pPr algn="l">
              <a:buFont typeface="Arial" panose="020B0604020202020204" pitchFamily="34" charset="0"/>
              <a:buChar char="•"/>
            </a:pPr>
            <a:r>
              <a:rPr lang="en-US" sz="2400" b="0" i="0" dirty="0">
                <a:solidFill>
                  <a:srgbClr val="1B1B1B"/>
                </a:solidFill>
                <a:effectLst/>
              </a:rPr>
              <a:t>541512 – Computer Systems Design Services</a:t>
            </a:r>
          </a:p>
          <a:p>
            <a:pPr algn="l">
              <a:buFont typeface="Arial" panose="020B0604020202020204" pitchFamily="34" charset="0"/>
              <a:buChar char="•"/>
            </a:pPr>
            <a:r>
              <a:rPr lang="en-US" sz="2400" b="0" i="0" dirty="0">
                <a:solidFill>
                  <a:srgbClr val="1B1B1B"/>
                </a:solidFill>
                <a:effectLst/>
              </a:rPr>
              <a:t>518210 – Computing Infrastructure Providers, Data Processing, Web Hosting, and Related Services</a:t>
            </a:r>
          </a:p>
          <a:p>
            <a:pPr algn="l">
              <a:buFont typeface="Arial" panose="020B0604020202020204" pitchFamily="34" charset="0"/>
              <a:buChar char="•"/>
            </a:pPr>
            <a:r>
              <a:rPr lang="en-US" sz="2400" b="0" i="0" dirty="0">
                <a:solidFill>
                  <a:srgbClr val="1B1B1B"/>
                </a:solidFill>
                <a:effectLst/>
              </a:rPr>
              <a:t>541519 – Other Computer-Related Services</a:t>
            </a:r>
          </a:p>
          <a:p>
            <a:pPr algn="l">
              <a:buFont typeface="Arial" panose="020B0604020202020204" pitchFamily="34" charset="0"/>
              <a:buChar char="•"/>
            </a:pPr>
            <a:r>
              <a:rPr lang="en-US" sz="2400" b="0" i="0" dirty="0">
                <a:solidFill>
                  <a:srgbClr val="1B1B1B"/>
                </a:solidFill>
                <a:effectLst/>
              </a:rPr>
              <a:t>541513 – Computer Facilities Management Services</a:t>
            </a:r>
          </a:p>
          <a:p>
            <a:pPr algn="l">
              <a:buFont typeface="Arial" panose="020B0604020202020204" pitchFamily="34" charset="0"/>
              <a:buChar char="•"/>
            </a:pPr>
            <a:r>
              <a:rPr lang="en-US" sz="2400" b="0" i="0" dirty="0">
                <a:solidFill>
                  <a:srgbClr val="1B1B1B"/>
                </a:solidFill>
                <a:effectLst/>
              </a:rPr>
              <a:t>541330 – Engineering Services</a:t>
            </a:r>
          </a:p>
          <a:p>
            <a:pPr algn="l">
              <a:buFont typeface="Arial" panose="020B0604020202020204" pitchFamily="34" charset="0"/>
              <a:buChar char="•"/>
            </a:pPr>
            <a:r>
              <a:rPr lang="en-US" sz="2400" b="0" i="0" dirty="0">
                <a:solidFill>
                  <a:srgbClr val="1B1B1B"/>
                </a:solidFill>
                <a:effectLst/>
              </a:rPr>
              <a:t>334111 – Electronic Computer Manufacturing</a:t>
            </a:r>
          </a:p>
          <a:p>
            <a:pPr algn="l">
              <a:buFont typeface="Arial" panose="020B0604020202020204" pitchFamily="34" charset="0"/>
              <a:buChar char="•"/>
            </a:pPr>
            <a:r>
              <a:rPr lang="en-US" sz="2400" b="0" i="0" dirty="0">
                <a:solidFill>
                  <a:srgbClr val="1B1B1B"/>
                </a:solidFill>
                <a:effectLst/>
              </a:rPr>
              <a:t>334513 – Instruments and Related Products Manufacturing for Measuring, Displaying, and Controlling Industrial Process Variables</a:t>
            </a:r>
          </a:p>
          <a:p>
            <a:pPr algn="l">
              <a:buFont typeface="Arial" panose="020B0604020202020204" pitchFamily="34" charset="0"/>
              <a:buChar char="•"/>
            </a:pPr>
            <a:r>
              <a:rPr lang="en-US" sz="2400" b="0" i="0" dirty="0">
                <a:solidFill>
                  <a:srgbClr val="1B1B1B"/>
                </a:solidFill>
                <a:effectLst/>
              </a:rPr>
              <a:t>334516 – Analytical Laboratory Instrument Manufacturing</a:t>
            </a:r>
          </a:p>
          <a:p>
            <a:pPr algn="l">
              <a:buFont typeface="Arial" panose="020B0604020202020204" pitchFamily="34" charset="0"/>
              <a:buChar char="•"/>
            </a:pPr>
            <a:r>
              <a:rPr lang="en-US" sz="2400" b="0" i="0" dirty="0">
                <a:solidFill>
                  <a:srgbClr val="1B1B1B"/>
                </a:solidFill>
                <a:effectLst/>
              </a:rPr>
              <a:t>334220 – Radio and Television Broadcasting and Wireless Communications Equipment Manufacturing</a:t>
            </a:r>
          </a:p>
          <a:p>
            <a:endParaRPr lang="en-US" dirty="0"/>
          </a:p>
        </p:txBody>
      </p:sp>
    </p:spTree>
    <p:extLst>
      <p:ext uri="{BB962C8B-B14F-4D97-AF65-F5344CB8AC3E}">
        <p14:creationId xmlns:p14="http://schemas.microsoft.com/office/powerpoint/2010/main" val="516998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824" y="-84080"/>
            <a:ext cx="10066351" cy="1143000"/>
          </a:xfrm>
        </p:spPr>
        <p:txBody>
          <a:bodyPr>
            <a:noAutofit/>
          </a:bodyPr>
          <a:lstStyle/>
          <a:p>
            <a:r>
              <a:rPr lang="en-US" altLang="en-US" sz="3840" dirty="0"/>
              <a:t>Doorways To The NASA Marketplace</a:t>
            </a:r>
            <a:endParaRPr lang="en-US" sz="3840" dirty="0"/>
          </a:p>
        </p:txBody>
      </p:sp>
      <p:sp>
        <p:nvSpPr>
          <p:cNvPr id="4" name="Slide Number Placeholder 3"/>
          <p:cNvSpPr>
            <a:spLocks noGrp="1"/>
          </p:cNvSpPr>
          <p:nvPr>
            <p:ph type="sldNum" sz="quarter" idx="12"/>
          </p:nvPr>
        </p:nvSpPr>
        <p:spPr/>
        <p:txBody>
          <a:bodyPr/>
          <a:lstStyle/>
          <a:p>
            <a:fld id="{7B343593-C7EF-7B4B-9478-17F0C6DC43BC}" type="slidenum">
              <a:rPr lang="en-US" smtClean="0"/>
              <a:t>13</a:t>
            </a:fld>
            <a:endParaRPr lang="en-US" dirty="0"/>
          </a:p>
        </p:txBody>
      </p:sp>
      <p:sp>
        <p:nvSpPr>
          <p:cNvPr id="3" name="Content Placeholder 2"/>
          <p:cNvSpPr>
            <a:spLocks noGrp="1"/>
          </p:cNvSpPr>
          <p:nvPr>
            <p:ph idx="1"/>
          </p:nvPr>
        </p:nvSpPr>
        <p:spPr>
          <a:xfrm>
            <a:off x="245534" y="1278467"/>
            <a:ext cx="10816508" cy="4961557"/>
          </a:xfrm>
        </p:spPr>
        <p:txBody>
          <a:bodyPr>
            <a:normAutofit/>
          </a:bodyPr>
          <a:lstStyle/>
          <a:p>
            <a:pPr marL="0" indent="0">
              <a:buSzPct val="175000"/>
              <a:buNone/>
              <a:defRPr/>
            </a:pPr>
            <a:r>
              <a:rPr lang="en-US" sz="2000" b="1" dirty="0">
                <a:solidFill>
                  <a:schemeClr val="tx1"/>
                </a:solidFill>
              </a:rPr>
              <a:t>HQ Office of Small Business Program (OSBP):</a:t>
            </a:r>
          </a:p>
          <a:p>
            <a:pPr marL="0" indent="0">
              <a:buSzPct val="175000"/>
              <a:buNone/>
              <a:defRPr/>
            </a:pPr>
            <a:r>
              <a:rPr lang="en-US" sz="2000" dirty="0"/>
              <a:t>      </a:t>
            </a:r>
            <a:r>
              <a:rPr lang="en-US" sz="2000" u="sng" dirty="0">
                <a:solidFill>
                  <a:srgbClr val="002060"/>
                </a:solidFill>
                <a:hlinkClick r:id="rId2"/>
              </a:rPr>
              <a:t>https://www.nasa.gov/osbp</a:t>
            </a:r>
            <a:endParaRPr lang="en-US" sz="2000" u="sng" dirty="0">
              <a:solidFill>
                <a:srgbClr val="002060"/>
              </a:solidFill>
            </a:endParaRPr>
          </a:p>
          <a:p>
            <a:pPr marL="0" indent="0">
              <a:buSzPct val="175000"/>
              <a:buNone/>
              <a:defRPr/>
            </a:pPr>
            <a:endParaRPr lang="en-US" sz="2000" u="sng" dirty="0">
              <a:solidFill>
                <a:srgbClr val="002060"/>
              </a:solidFill>
            </a:endParaRPr>
          </a:p>
          <a:p>
            <a:pPr lvl="1">
              <a:buSzPct val="175000"/>
              <a:defRPr/>
            </a:pPr>
            <a:r>
              <a:rPr lang="en-US" sz="2000" dirty="0">
                <a:solidFill>
                  <a:srgbClr val="002060"/>
                </a:solidFill>
              </a:rPr>
              <a:t>	</a:t>
            </a:r>
            <a:r>
              <a:rPr lang="en-US" sz="2000" dirty="0">
                <a:solidFill>
                  <a:schemeClr val="tx1"/>
                </a:solidFill>
              </a:rPr>
              <a:t>Acquisition forecast</a:t>
            </a:r>
          </a:p>
          <a:p>
            <a:pPr lvl="1">
              <a:buSzPct val="175000"/>
              <a:defRPr/>
            </a:pPr>
            <a:r>
              <a:rPr lang="en-US" sz="2000" dirty="0"/>
              <a:t>   Active Contracts Listing (ACLs)</a:t>
            </a:r>
            <a:endParaRPr lang="en-US" sz="2000" dirty="0">
              <a:solidFill>
                <a:schemeClr val="tx1"/>
              </a:solidFill>
            </a:endParaRPr>
          </a:p>
          <a:p>
            <a:pPr lvl="1">
              <a:buSzPct val="175000"/>
              <a:defRPr/>
            </a:pPr>
            <a:r>
              <a:rPr lang="en-US" sz="2000" dirty="0">
                <a:solidFill>
                  <a:schemeClr val="tx1"/>
                </a:solidFill>
              </a:rPr>
              <a:t>	NASA Major Prime contractors</a:t>
            </a:r>
          </a:p>
          <a:p>
            <a:pPr lvl="1">
              <a:buSzPct val="175000"/>
              <a:defRPr/>
            </a:pPr>
            <a:r>
              <a:rPr lang="en-US" sz="2000" dirty="0">
                <a:solidFill>
                  <a:schemeClr val="tx1"/>
                </a:solidFill>
              </a:rPr>
              <a:t>	OSBP Small Business Specialist</a:t>
            </a:r>
          </a:p>
          <a:p>
            <a:pPr lvl="1">
              <a:buSzPct val="175000"/>
              <a:defRPr/>
            </a:pPr>
            <a:r>
              <a:rPr lang="en-US" sz="2000" dirty="0">
                <a:solidFill>
                  <a:schemeClr val="tx1"/>
                </a:solidFill>
              </a:rPr>
              <a:t>   NASA Outreach Events</a:t>
            </a:r>
          </a:p>
          <a:p>
            <a:pPr lvl="1">
              <a:buSzPct val="175000"/>
              <a:defRPr/>
            </a:pPr>
            <a:r>
              <a:rPr lang="en-US" sz="2000" dirty="0">
                <a:solidFill>
                  <a:schemeClr val="tx1"/>
                </a:solidFill>
              </a:rPr>
              <a:t>	NASA Centers information and major procurement NAICS</a:t>
            </a:r>
          </a:p>
          <a:p>
            <a:pPr lvl="1">
              <a:buSzPct val="175000"/>
              <a:defRPr/>
            </a:pPr>
            <a:r>
              <a:rPr lang="en-US" sz="2000" dirty="0">
                <a:solidFill>
                  <a:schemeClr val="tx1"/>
                </a:solidFill>
              </a:rPr>
              <a:t>   Mentor Protégé information</a:t>
            </a:r>
          </a:p>
          <a:p>
            <a:pPr lvl="1">
              <a:buSzPct val="175000"/>
              <a:defRPr/>
            </a:pPr>
            <a:r>
              <a:rPr lang="en-US" sz="2000" dirty="0">
                <a:solidFill>
                  <a:schemeClr val="tx1"/>
                </a:solidFill>
              </a:rPr>
              <a:t>   </a:t>
            </a:r>
            <a:r>
              <a:rPr lang="en-US" sz="2000" dirty="0">
                <a:hlinkClick r:id="rId3"/>
              </a:rPr>
              <a:t>www.nasa.gov/nssc</a:t>
            </a:r>
            <a:r>
              <a:rPr lang="en-US" sz="2000" dirty="0"/>
              <a:t>  ---- NSSC/ SSC Marketing Guide</a:t>
            </a:r>
            <a:endParaRPr lang="en-US" sz="2000" dirty="0">
              <a:solidFill>
                <a:schemeClr val="tx1"/>
              </a:solidFill>
            </a:endParaRPr>
          </a:p>
          <a:p>
            <a:pPr lvl="1">
              <a:buSzPct val="175000"/>
              <a:defRPr/>
            </a:pPr>
            <a:endParaRPr lang="en-US" dirty="0">
              <a:solidFill>
                <a:srgbClr val="002060"/>
              </a:solidFill>
            </a:endParaRPr>
          </a:p>
          <a:p>
            <a:pPr marL="0" indent="0">
              <a:buSzPct val="175000"/>
              <a:buNone/>
              <a:defRPr/>
            </a:pPr>
            <a:r>
              <a:rPr lang="en-US" dirty="0"/>
              <a:t>	</a:t>
            </a:r>
          </a:p>
          <a:p>
            <a:pPr>
              <a:spcBef>
                <a:spcPts val="0"/>
              </a:spcBef>
              <a:buSzPct val="175000"/>
              <a:defRPr/>
            </a:pPr>
            <a:endParaRPr lang="en-US" dirty="0"/>
          </a:p>
          <a:p>
            <a:pPr marL="0" indent="0">
              <a:spcBef>
                <a:spcPts val="0"/>
              </a:spcBef>
              <a:buSzPct val="175000"/>
              <a:buNone/>
              <a:defRPr/>
            </a:pPr>
            <a:endParaRPr lang="en-US" altLang="en-US" dirty="0"/>
          </a:p>
          <a:p>
            <a:pPr marL="0" indent="0">
              <a:buNone/>
            </a:pPr>
            <a:endParaRPr lang="en-US" dirty="0"/>
          </a:p>
        </p:txBody>
      </p:sp>
    </p:spTree>
    <p:extLst>
      <p:ext uri="{BB962C8B-B14F-4D97-AF65-F5344CB8AC3E}">
        <p14:creationId xmlns:p14="http://schemas.microsoft.com/office/powerpoint/2010/main" val="213113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040"/>
            <a:ext cx="11607800" cy="865793"/>
          </a:xfrm>
        </p:spPr>
        <p:txBody>
          <a:bodyPr>
            <a:noAutofit/>
          </a:bodyPr>
          <a:lstStyle/>
          <a:p>
            <a:r>
              <a:rPr lang="en-US" altLang="en-US" sz="3840" dirty="0"/>
              <a:t>Doorways To The NASA Marketplace, cont’d</a:t>
            </a:r>
            <a:endParaRPr lang="en-US" sz="3840" dirty="0"/>
          </a:p>
        </p:txBody>
      </p:sp>
      <p:sp>
        <p:nvSpPr>
          <p:cNvPr id="4" name="Slide Number Placeholder 3"/>
          <p:cNvSpPr>
            <a:spLocks noGrp="1"/>
          </p:cNvSpPr>
          <p:nvPr>
            <p:ph type="sldNum" sz="quarter" idx="12"/>
          </p:nvPr>
        </p:nvSpPr>
        <p:spPr/>
        <p:txBody>
          <a:bodyPr/>
          <a:lstStyle/>
          <a:p>
            <a:fld id="{7B343593-C7EF-7B4B-9478-17F0C6DC43BC}" type="slidenum">
              <a:rPr lang="en-US" smtClean="0"/>
              <a:t>14</a:t>
            </a:fld>
            <a:endParaRPr lang="en-US" dirty="0"/>
          </a:p>
        </p:txBody>
      </p:sp>
      <p:sp>
        <p:nvSpPr>
          <p:cNvPr id="3" name="Content Placeholder 2"/>
          <p:cNvSpPr>
            <a:spLocks noGrp="1"/>
          </p:cNvSpPr>
          <p:nvPr>
            <p:ph idx="1"/>
          </p:nvPr>
        </p:nvSpPr>
        <p:spPr>
          <a:xfrm>
            <a:off x="372533" y="1536192"/>
            <a:ext cx="10981267" cy="4572784"/>
          </a:xfrm>
        </p:spPr>
        <p:txBody>
          <a:bodyPr>
            <a:normAutofit fontScale="32500" lnSpcReduction="20000"/>
          </a:bodyPr>
          <a:lstStyle/>
          <a:p>
            <a:pPr marL="0" indent="0">
              <a:lnSpc>
                <a:spcPct val="120000"/>
              </a:lnSpc>
              <a:spcBef>
                <a:spcPts val="0"/>
              </a:spcBef>
              <a:buSzPct val="175000"/>
              <a:buNone/>
              <a:defRPr/>
            </a:pPr>
            <a:r>
              <a:rPr lang="en-US" sz="8600" b="1" dirty="0"/>
              <a:t>What Can Small Businesses Do?</a:t>
            </a:r>
          </a:p>
          <a:p>
            <a:pPr marL="0" indent="0">
              <a:lnSpc>
                <a:spcPct val="120000"/>
              </a:lnSpc>
              <a:spcBef>
                <a:spcPts val="0"/>
              </a:spcBef>
              <a:buSzPct val="200000"/>
              <a:buNone/>
              <a:defRPr/>
            </a:pPr>
            <a:endParaRPr lang="en-US" altLang="en-US" sz="5500" dirty="0">
              <a:solidFill>
                <a:schemeClr val="tx1"/>
              </a:solidFill>
            </a:endParaRPr>
          </a:p>
          <a:p>
            <a:pPr marL="0" indent="0">
              <a:lnSpc>
                <a:spcPct val="120000"/>
              </a:lnSpc>
              <a:buSzPct val="200000"/>
              <a:buNone/>
              <a:defRPr/>
            </a:pPr>
            <a:r>
              <a:rPr lang="en-US" altLang="en-US" sz="5500" dirty="0"/>
              <a:t>1</a:t>
            </a:r>
            <a:r>
              <a:rPr lang="en-US" altLang="en-US" sz="5500" dirty="0">
                <a:solidFill>
                  <a:schemeClr val="tx1"/>
                </a:solidFill>
              </a:rPr>
              <a:t>) Review the NASA Acquisition Forecast and Active Contract Listings (ACLs) for opportunities.</a:t>
            </a:r>
          </a:p>
          <a:p>
            <a:pPr marL="0" indent="0">
              <a:lnSpc>
                <a:spcPct val="120000"/>
              </a:lnSpc>
              <a:buSzPct val="200000"/>
              <a:buNone/>
              <a:defRPr/>
            </a:pPr>
            <a:r>
              <a:rPr lang="en-US" altLang="en-US" sz="5500" dirty="0">
                <a:solidFill>
                  <a:schemeClr val="tx1"/>
                </a:solidFill>
              </a:rPr>
              <a:t>2) Once an opportunity is identified</a:t>
            </a:r>
            <a:r>
              <a:rPr lang="en-US" altLang="en-US" sz="5500" dirty="0"/>
              <a:t> </a:t>
            </a:r>
            <a:r>
              <a:rPr lang="en-US" altLang="en-US" sz="5500" dirty="0">
                <a:solidFill>
                  <a:schemeClr val="tx1"/>
                </a:solidFill>
              </a:rPr>
              <a:t>contact </a:t>
            </a:r>
            <a:r>
              <a:rPr lang="en-US" altLang="en-US" sz="5500" dirty="0"/>
              <a:t>FOIA Officer </a:t>
            </a:r>
            <a:r>
              <a:rPr lang="en-US" altLang="en-US" sz="5500" dirty="0">
                <a:solidFill>
                  <a:schemeClr val="tx1"/>
                </a:solidFill>
              </a:rPr>
              <a:t>at that center to request a copy of the SOW or search sam.gov archives.</a:t>
            </a:r>
          </a:p>
          <a:p>
            <a:pPr marL="0" indent="0">
              <a:lnSpc>
                <a:spcPct val="120000"/>
              </a:lnSpc>
              <a:buSzPct val="200000"/>
              <a:buNone/>
              <a:defRPr/>
            </a:pPr>
            <a:r>
              <a:rPr lang="en-US" altLang="en-US" sz="5500" dirty="0">
                <a:solidFill>
                  <a:schemeClr val="tx1"/>
                </a:solidFill>
              </a:rPr>
              <a:t>3) Review the SOW to ensure your capabilities match the requirements.</a:t>
            </a:r>
          </a:p>
          <a:p>
            <a:pPr marL="0" indent="0">
              <a:lnSpc>
                <a:spcPct val="120000"/>
              </a:lnSpc>
              <a:buSzPct val="200000"/>
              <a:buNone/>
              <a:defRPr/>
            </a:pPr>
            <a:r>
              <a:rPr lang="en-US" altLang="en-US" sz="5500" dirty="0">
                <a:solidFill>
                  <a:schemeClr val="tx1"/>
                </a:solidFill>
              </a:rPr>
              <a:t>4) Determine if you will bid solo or team with the incumbent or other company.</a:t>
            </a:r>
          </a:p>
          <a:p>
            <a:pPr marL="0" indent="0">
              <a:lnSpc>
                <a:spcPct val="120000"/>
              </a:lnSpc>
              <a:buSzPct val="200000"/>
              <a:buNone/>
              <a:defRPr/>
            </a:pPr>
            <a:r>
              <a:rPr lang="en-US" altLang="en-US" sz="5500" dirty="0">
                <a:solidFill>
                  <a:schemeClr val="tx1"/>
                </a:solidFill>
              </a:rPr>
              <a:t>5) Contact the SBS in regards to the incumbent POC information for an introduction.</a:t>
            </a:r>
          </a:p>
          <a:p>
            <a:pPr marL="0" indent="0">
              <a:lnSpc>
                <a:spcPct val="120000"/>
              </a:lnSpc>
              <a:buSzPct val="200000"/>
              <a:buNone/>
              <a:defRPr/>
            </a:pPr>
            <a:r>
              <a:rPr lang="en-US" altLang="en-US" sz="5500" dirty="0">
                <a:solidFill>
                  <a:schemeClr val="tx1"/>
                </a:solidFill>
              </a:rPr>
              <a:t>6) Attend NASA outreach events for network/ matchmaking opportunities with other NASA prime contractors.</a:t>
            </a:r>
          </a:p>
          <a:p>
            <a:pPr marL="0" indent="0">
              <a:buNone/>
            </a:pPr>
            <a:endParaRPr lang="en-US" dirty="0"/>
          </a:p>
        </p:txBody>
      </p:sp>
    </p:spTree>
    <p:extLst>
      <p:ext uri="{BB962C8B-B14F-4D97-AF65-F5344CB8AC3E}">
        <p14:creationId xmlns:p14="http://schemas.microsoft.com/office/powerpoint/2010/main" val="270268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1C9A-FB62-4A9E-ABE7-E45139EFC67B}"/>
              </a:ext>
            </a:extLst>
          </p:cNvPr>
          <p:cNvSpPr>
            <a:spLocks noGrp="1"/>
          </p:cNvSpPr>
          <p:nvPr>
            <p:ph type="title"/>
          </p:nvPr>
        </p:nvSpPr>
        <p:spPr>
          <a:xfrm>
            <a:off x="1275192" y="31530"/>
            <a:ext cx="9464040" cy="892175"/>
          </a:xfrm>
        </p:spPr>
        <p:txBody>
          <a:bodyPr/>
          <a:lstStyle/>
          <a:p>
            <a:r>
              <a:rPr lang="en-US" dirty="0"/>
              <a:t>     NASA Acquisition Forecast</a:t>
            </a:r>
          </a:p>
        </p:txBody>
      </p:sp>
      <p:sp>
        <p:nvSpPr>
          <p:cNvPr id="4" name="Slide Number Placeholder 3">
            <a:extLst>
              <a:ext uri="{FF2B5EF4-FFF2-40B4-BE49-F238E27FC236}">
                <a16:creationId xmlns:a16="http://schemas.microsoft.com/office/drawing/2014/main" id="{AC807414-C93F-4F18-890D-94FDD501932D}"/>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3" name="Rectangle 2">
            <a:extLst>
              <a:ext uri="{FF2B5EF4-FFF2-40B4-BE49-F238E27FC236}">
                <a16:creationId xmlns:a16="http://schemas.microsoft.com/office/drawing/2014/main" id="{AC9936C9-B210-448F-A72B-713380F889C8}"/>
              </a:ext>
            </a:extLst>
          </p:cNvPr>
          <p:cNvSpPr/>
          <p:nvPr/>
        </p:nvSpPr>
        <p:spPr>
          <a:xfrm>
            <a:off x="2095231" y="1225810"/>
            <a:ext cx="7502333" cy="757130"/>
          </a:xfrm>
          <a:prstGeom prst="rect">
            <a:avLst/>
          </a:prstGeom>
        </p:spPr>
        <p:txBody>
          <a:bodyPr wrap="square">
            <a:spAutoFit/>
          </a:bodyPr>
          <a:lstStyle/>
          <a:p>
            <a:pPr algn="ctr"/>
            <a:endParaRPr lang="en-US" sz="2160" dirty="0"/>
          </a:p>
          <a:p>
            <a:pPr algn="ctr"/>
            <a:r>
              <a:rPr lang="en-US" sz="2160" dirty="0"/>
              <a:t> </a:t>
            </a:r>
          </a:p>
        </p:txBody>
      </p:sp>
      <p:pic>
        <p:nvPicPr>
          <p:cNvPr id="10" name="Picture 9">
            <a:extLst>
              <a:ext uri="{FF2B5EF4-FFF2-40B4-BE49-F238E27FC236}">
                <a16:creationId xmlns:a16="http://schemas.microsoft.com/office/drawing/2014/main" id="{9B61F3CF-0668-45D3-A72B-84756971EA5C}"/>
              </a:ext>
            </a:extLst>
          </p:cNvPr>
          <p:cNvPicPr>
            <a:picLocks noChangeAspect="1"/>
          </p:cNvPicPr>
          <p:nvPr/>
        </p:nvPicPr>
        <p:blipFill>
          <a:blip r:embed="rId2"/>
          <a:stretch>
            <a:fillRect/>
          </a:stretch>
        </p:blipFill>
        <p:spPr>
          <a:xfrm>
            <a:off x="508000" y="1225810"/>
            <a:ext cx="10845799" cy="5128137"/>
          </a:xfrm>
          <a:prstGeom prst="rect">
            <a:avLst/>
          </a:prstGeom>
        </p:spPr>
      </p:pic>
      <p:pic>
        <p:nvPicPr>
          <p:cNvPr id="13" name="Picture 12">
            <a:extLst>
              <a:ext uri="{FF2B5EF4-FFF2-40B4-BE49-F238E27FC236}">
                <a16:creationId xmlns:a16="http://schemas.microsoft.com/office/drawing/2014/main" id="{80B385DA-6997-4A36-9C60-528A77667910}"/>
              </a:ext>
            </a:extLst>
          </p:cNvPr>
          <p:cNvPicPr>
            <a:picLocks noChangeAspect="1"/>
          </p:cNvPicPr>
          <p:nvPr/>
        </p:nvPicPr>
        <p:blipFill>
          <a:blip r:embed="rId3"/>
          <a:stretch>
            <a:fillRect/>
          </a:stretch>
        </p:blipFill>
        <p:spPr>
          <a:xfrm>
            <a:off x="10914223" y="45720"/>
            <a:ext cx="1175233" cy="1180090"/>
          </a:xfrm>
          <a:prstGeom prst="rect">
            <a:avLst/>
          </a:prstGeom>
        </p:spPr>
      </p:pic>
    </p:spTree>
    <p:extLst>
      <p:ext uri="{BB962C8B-B14F-4D97-AF65-F5344CB8AC3E}">
        <p14:creationId xmlns:p14="http://schemas.microsoft.com/office/powerpoint/2010/main" val="366098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892" y="28055"/>
            <a:ext cx="10056215" cy="894865"/>
          </a:xfrm>
        </p:spPr>
        <p:txBody>
          <a:bodyPr/>
          <a:lstStyle/>
          <a:p>
            <a:r>
              <a:rPr lang="en-US" dirty="0"/>
              <a:t> </a:t>
            </a:r>
            <a:r>
              <a:rPr lang="en-US" sz="3840" dirty="0"/>
              <a:t>Procurement Opportunities</a:t>
            </a:r>
          </a:p>
        </p:txBody>
      </p:sp>
      <p:sp>
        <p:nvSpPr>
          <p:cNvPr id="3" name="Content Placeholder 2"/>
          <p:cNvSpPr>
            <a:spLocks noGrp="1"/>
          </p:cNvSpPr>
          <p:nvPr>
            <p:ph idx="1"/>
          </p:nvPr>
        </p:nvSpPr>
        <p:spPr>
          <a:xfrm>
            <a:off x="194733" y="1100667"/>
            <a:ext cx="10991742" cy="5105401"/>
          </a:xfrm>
        </p:spPr>
        <p:txBody>
          <a:bodyPr>
            <a:normAutofit/>
          </a:bodyPr>
          <a:lstStyle/>
          <a:p>
            <a:pPr marL="0" indent="0" algn="just">
              <a:buNone/>
              <a:defRPr/>
            </a:pPr>
            <a:r>
              <a:rPr lang="en-US" sz="2000" b="1" u="sng" dirty="0">
                <a:solidFill>
                  <a:srgbClr val="262626"/>
                </a:solidFill>
              </a:rPr>
              <a:t>Simplified Acquisition Threshold (SAT) </a:t>
            </a:r>
          </a:p>
          <a:p>
            <a:pPr marL="0" indent="0" algn="just">
              <a:lnSpc>
                <a:spcPct val="110000"/>
              </a:lnSpc>
              <a:spcBef>
                <a:spcPts val="0"/>
              </a:spcBef>
              <a:buNone/>
              <a:defRPr/>
            </a:pPr>
            <a:endParaRPr lang="en-US" sz="2000" b="1" dirty="0"/>
          </a:p>
          <a:p>
            <a:pPr marL="342900" lvl="1" indent="-342900" algn="just" eaLnBrk="0" hangingPunct="0">
              <a:spcBef>
                <a:spcPts val="300"/>
              </a:spcBef>
              <a:spcAft>
                <a:spcPts val="300"/>
              </a:spcAft>
              <a:tabLst>
                <a:tab pos="601454" algn="l"/>
              </a:tabLst>
            </a:pPr>
            <a:r>
              <a:rPr lang="en-US" sz="2000" dirty="0"/>
              <a:t>Threshold increased October 1, 2025 from $10K - $250K to </a:t>
            </a:r>
            <a:r>
              <a:rPr lang="en-US" sz="2000" dirty="0">
                <a:solidFill>
                  <a:srgbClr val="FF0000"/>
                </a:solidFill>
              </a:rPr>
              <a:t>$15K - $350K</a:t>
            </a:r>
          </a:p>
          <a:p>
            <a:pPr marL="342900" lvl="1" indent="-342900" algn="just" eaLnBrk="0" hangingPunct="0">
              <a:spcBef>
                <a:spcPts val="300"/>
              </a:spcBef>
              <a:spcAft>
                <a:spcPts val="300"/>
              </a:spcAft>
              <a:tabLst>
                <a:tab pos="601454" algn="l"/>
              </a:tabLst>
            </a:pPr>
            <a:r>
              <a:rPr lang="en-US" sz="2000" dirty="0"/>
              <a:t>Posted on sam.gov for 5-7 days as SB set aside for market research</a:t>
            </a:r>
          </a:p>
          <a:p>
            <a:pPr marL="342900" lvl="1" indent="-342900" algn="just" eaLnBrk="0" hangingPunct="0">
              <a:spcBef>
                <a:spcPts val="300"/>
              </a:spcBef>
              <a:spcAft>
                <a:spcPts val="300"/>
              </a:spcAft>
              <a:tabLst>
                <a:tab pos="601454" algn="l"/>
              </a:tabLst>
            </a:pPr>
            <a:r>
              <a:rPr lang="en-US" sz="2000" dirty="0"/>
              <a:t>No SB response go to full and open competition</a:t>
            </a:r>
          </a:p>
          <a:p>
            <a:pPr marL="342900" lvl="1" indent="-342900" algn="just" eaLnBrk="0" hangingPunct="0">
              <a:spcBef>
                <a:spcPts val="300"/>
              </a:spcBef>
              <a:spcAft>
                <a:spcPts val="300"/>
              </a:spcAft>
              <a:tabLst>
                <a:tab pos="601454" algn="l"/>
              </a:tabLst>
            </a:pPr>
            <a:r>
              <a:rPr lang="en-US" sz="2000" dirty="0"/>
              <a:t>Quick procurement process (30 days)</a:t>
            </a:r>
          </a:p>
          <a:p>
            <a:pPr marL="342900" lvl="1" indent="-342900" algn="just" eaLnBrk="0" hangingPunct="0">
              <a:spcBef>
                <a:spcPts val="300"/>
              </a:spcBef>
              <a:spcAft>
                <a:spcPts val="300"/>
              </a:spcAft>
              <a:tabLst>
                <a:tab pos="601454" algn="l"/>
              </a:tabLst>
            </a:pPr>
            <a:r>
              <a:rPr lang="en-US" sz="2000" dirty="0"/>
              <a:t>Do not have an acquisition forecast</a:t>
            </a:r>
          </a:p>
          <a:p>
            <a:pPr marL="342900" lvl="1" indent="-342900" algn="just" eaLnBrk="0" hangingPunct="0">
              <a:spcBef>
                <a:spcPts val="300"/>
              </a:spcBef>
              <a:spcAft>
                <a:spcPts val="300"/>
              </a:spcAft>
              <a:tabLst>
                <a:tab pos="601454" algn="l"/>
              </a:tabLst>
            </a:pPr>
            <a:endParaRPr lang="en-US" sz="2000" dirty="0"/>
          </a:p>
          <a:p>
            <a:pPr marL="0" lvl="1" indent="0" algn="just" eaLnBrk="0" hangingPunct="0">
              <a:spcBef>
                <a:spcPts val="300"/>
              </a:spcBef>
              <a:spcAft>
                <a:spcPts val="300"/>
              </a:spcAft>
              <a:buNone/>
              <a:tabLst>
                <a:tab pos="601454" algn="l"/>
              </a:tabLst>
            </a:pPr>
            <a:r>
              <a:rPr lang="en-US" sz="2000" b="1" u="sng" dirty="0"/>
              <a:t>Enterprise Software Procurements (ESP)</a:t>
            </a:r>
          </a:p>
          <a:p>
            <a:pPr marL="0" lvl="1" indent="0" algn="just" eaLnBrk="0" hangingPunct="0">
              <a:spcBef>
                <a:spcPts val="300"/>
              </a:spcBef>
              <a:spcAft>
                <a:spcPts val="300"/>
              </a:spcAft>
              <a:buNone/>
              <a:tabLst>
                <a:tab pos="601454" algn="l"/>
              </a:tabLst>
            </a:pPr>
            <a:r>
              <a:rPr lang="en-US" sz="2000" dirty="0"/>
              <a:t>Division with the IT Procurement Office that purchases all agency software procurements over SAT. Opportunities are posted on sam.gov, GSA, and Solution for Enterprise-Wide Procurements (SEWP).</a:t>
            </a:r>
          </a:p>
        </p:txBody>
      </p:sp>
      <p:sp>
        <p:nvSpPr>
          <p:cNvPr id="4" name="Slide Number Placeholder 3"/>
          <p:cNvSpPr>
            <a:spLocks noGrp="1"/>
          </p:cNvSpPr>
          <p:nvPr>
            <p:ph type="sldNum" sz="quarter" idx="12"/>
          </p:nvPr>
        </p:nvSpPr>
        <p:spPr/>
        <p:txBody>
          <a:bodyPr/>
          <a:lstStyle/>
          <a:p>
            <a:fld id="{7B343593-C7EF-7B4B-9478-17F0C6DC43BC}" type="slidenum">
              <a:rPr lang="en-US" smtClean="0"/>
              <a:t>16</a:t>
            </a:fld>
            <a:endParaRPr lang="en-US"/>
          </a:p>
        </p:txBody>
      </p:sp>
    </p:spTree>
    <p:extLst>
      <p:ext uri="{BB962C8B-B14F-4D97-AF65-F5344CB8AC3E}">
        <p14:creationId xmlns:p14="http://schemas.microsoft.com/office/powerpoint/2010/main" val="1510925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B194C4-E71D-4A19-8B62-C1864EF53B6C}"/>
              </a:ext>
            </a:extLst>
          </p:cNvPr>
          <p:cNvSpPr>
            <a:spLocks noGrp="1"/>
          </p:cNvSpPr>
          <p:nvPr>
            <p:ph type="title"/>
          </p:nvPr>
        </p:nvSpPr>
        <p:spPr>
          <a:xfrm>
            <a:off x="0" y="-43662"/>
            <a:ext cx="12192000" cy="964504"/>
          </a:xfrm>
        </p:spPr>
        <p:txBody>
          <a:bodyPr/>
          <a:lstStyle/>
          <a:p>
            <a:r>
              <a:rPr lang="en-US" dirty="0"/>
              <a:t>Active Contract Listings</a:t>
            </a:r>
          </a:p>
        </p:txBody>
      </p:sp>
      <p:sp>
        <p:nvSpPr>
          <p:cNvPr id="6" name="Content Placeholder 5">
            <a:extLst>
              <a:ext uri="{FF2B5EF4-FFF2-40B4-BE49-F238E27FC236}">
                <a16:creationId xmlns:a16="http://schemas.microsoft.com/office/drawing/2014/main" id="{495A9DC5-3A44-4F8A-9845-C5366D8AA739}"/>
              </a:ext>
            </a:extLst>
          </p:cNvPr>
          <p:cNvSpPr>
            <a:spLocks noGrp="1"/>
          </p:cNvSpPr>
          <p:nvPr>
            <p:ph idx="1"/>
          </p:nvPr>
        </p:nvSpPr>
        <p:spPr>
          <a:xfrm>
            <a:off x="389467" y="1075267"/>
            <a:ext cx="10312433" cy="4723700"/>
          </a:xfrm>
        </p:spPr>
        <p:txBody>
          <a:bodyPr>
            <a:normAutofit/>
          </a:bodyPr>
          <a:lstStyle/>
          <a:p>
            <a:r>
              <a:rPr lang="en-US" sz="2160" dirty="0">
                <a:solidFill>
                  <a:srgbClr val="000000"/>
                </a:solidFill>
              </a:rPr>
              <a:t>Recurring contracts / Long-term planning purposes</a:t>
            </a:r>
            <a:endParaRPr lang="en-US" sz="2160" dirty="0">
              <a:solidFill>
                <a:srgbClr val="000000"/>
              </a:solidFill>
              <a:hlinkClick r:id="rId2">
                <a:extLst>
                  <a:ext uri="{A12FA001-AC4F-418D-AE19-62706E023703}">
                    <ahyp:hlinkClr xmlns:ahyp="http://schemas.microsoft.com/office/drawing/2018/hyperlinkcolor" val="tx"/>
                  </a:ext>
                </a:extLst>
              </a:hlinkClick>
            </a:endParaRPr>
          </a:p>
          <a:p>
            <a:pPr algn="l">
              <a:buFont typeface="Arial" panose="020B0604020202020204" pitchFamily="34" charset="0"/>
              <a:buChar char="•"/>
            </a:pPr>
            <a:r>
              <a:rPr lang="en-US" sz="2160" dirty="0">
                <a:solidFill>
                  <a:srgbClr val="1B1B1B"/>
                </a:solidFill>
              </a:rPr>
              <a:t>ACLs are grouped based on NAICS codes and are categorized as follows: </a:t>
            </a:r>
          </a:p>
          <a:p>
            <a:pPr marL="480060" indent="-342900"/>
            <a:r>
              <a:rPr lang="en-US" sz="2160" dirty="0">
                <a:solidFill>
                  <a:srgbClr val="1B1B1B"/>
                </a:solidFill>
              </a:rPr>
              <a:t>Accounting Financial Business Services</a:t>
            </a:r>
          </a:p>
          <a:p>
            <a:pPr marL="480060" indent="-342900"/>
            <a:r>
              <a:rPr lang="en-US" sz="2160" dirty="0">
                <a:solidFill>
                  <a:srgbClr val="1B1B1B"/>
                </a:solidFill>
              </a:rPr>
              <a:t>Administrative Services</a:t>
            </a:r>
          </a:p>
          <a:p>
            <a:pPr marL="480060" indent="-342900"/>
            <a:r>
              <a:rPr lang="en-US" sz="2160" dirty="0">
                <a:solidFill>
                  <a:srgbClr val="1B1B1B"/>
                </a:solidFill>
              </a:rPr>
              <a:t>Environmental Services and Remediation</a:t>
            </a:r>
          </a:p>
          <a:p>
            <a:pPr marL="480060" indent="-342900"/>
            <a:r>
              <a:rPr lang="en-US" sz="2160" dirty="0">
                <a:solidFill>
                  <a:srgbClr val="1B1B1B"/>
                </a:solidFill>
              </a:rPr>
              <a:t>Facilities Maintenance Services</a:t>
            </a:r>
          </a:p>
          <a:p>
            <a:pPr marL="480060" indent="-342900"/>
            <a:r>
              <a:rPr lang="en-US" sz="2160" dirty="0">
                <a:solidFill>
                  <a:srgbClr val="1B1B1B"/>
                </a:solidFill>
              </a:rPr>
              <a:t>Information Technology Services</a:t>
            </a:r>
          </a:p>
          <a:p>
            <a:pPr marL="480060" indent="-342900"/>
            <a:r>
              <a:rPr lang="en-US" sz="2160" dirty="0">
                <a:solidFill>
                  <a:srgbClr val="1B1B1B"/>
                </a:solidFill>
              </a:rPr>
              <a:t>Multiple Award Construction</a:t>
            </a:r>
          </a:p>
          <a:p>
            <a:pPr marL="480060" indent="-342900"/>
            <a:r>
              <a:rPr lang="en-US" sz="2160" dirty="0">
                <a:solidFill>
                  <a:srgbClr val="1B1B1B"/>
                </a:solidFill>
              </a:rPr>
              <a:t>Occupational Health</a:t>
            </a:r>
          </a:p>
          <a:p>
            <a:pPr marL="480060" indent="-342900"/>
            <a:r>
              <a:rPr lang="en-US" sz="2160" dirty="0">
                <a:solidFill>
                  <a:srgbClr val="1B1B1B"/>
                </a:solidFill>
              </a:rPr>
              <a:t>Protective Services</a:t>
            </a:r>
          </a:p>
          <a:p>
            <a:pPr lvl="1"/>
            <a:endParaRPr lang="en-US" sz="2520" dirty="0">
              <a:solidFill>
                <a:srgbClr val="000000"/>
              </a:solidFill>
              <a:latin typeface="Arial" panose="020B0604020202020204"/>
              <a:cs typeface="+mn-cs"/>
            </a:endParaRPr>
          </a:p>
          <a:p>
            <a:endParaRPr lang="en-US" dirty="0"/>
          </a:p>
        </p:txBody>
      </p:sp>
      <p:sp>
        <p:nvSpPr>
          <p:cNvPr id="4" name="Slide Number Placeholder 3">
            <a:extLst>
              <a:ext uri="{FF2B5EF4-FFF2-40B4-BE49-F238E27FC236}">
                <a16:creationId xmlns:a16="http://schemas.microsoft.com/office/drawing/2014/main" id="{BB9962D0-51AB-43BA-AB58-638DD561450A}"/>
              </a:ext>
            </a:extLst>
          </p:cNvPr>
          <p:cNvSpPr>
            <a:spLocks noGrp="1"/>
          </p:cNvSpPr>
          <p:nvPr>
            <p:ph type="sldNum" sz="quarter" idx="12"/>
          </p:nvPr>
        </p:nvSpPr>
        <p:spPr>
          <a:prstGeom prst="rect">
            <a:avLst/>
          </a:prstGeom>
        </p:spPr>
        <p:txBody>
          <a:bodyPr vert="horz" lIns="109728" tIns="54864" rIns="109728" bIns="54864" rtlCol="0" anchor="ctr">
            <a:normAutofit/>
          </a:bodyPr>
          <a:lstStyle>
            <a:defPPr>
              <a:defRPr lang="en-US"/>
            </a:defPPr>
            <a:lvl1pPr marL="0" algn="r" defTabSz="548640" rtl="0" eaLnBrk="1" latinLnBrk="0" hangingPunct="1">
              <a:defRPr sz="1080" kern="1200">
                <a:solidFill>
                  <a:schemeClr val="tx1">
                    <a:tint val="75000"/>
                  </a:schemeClr>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1097280">
              <a:spcAft>
                <a:spcPts val="720"/>
              </a:spcAft>
              <a:defRPr/>
            </a:pPr>
            <a:fld id="{6D22F896-40B5-4ADD-8801-0D06FADFA095}" type="slidenum">
              <a:rPr lang="en-US">
                <a:solidFill>
                  <a:srgbClr val="000000">
                    <a:tint val="75000"/>
                  </a:srgbClr>
                </a:solidFill>
                <a:latin typeface="Arial" panose="020B0604020202020204"/>
              </a:rPr>
              <a:pPr defTabSz="1097280">
                <a:spcAft>
                  <a:spcPts val="720"/>
                </a:spcAft>
                <a:defRPr/>
              </a:pPr>
              <a:t>17</a:t>
            </a:fld>
            <a:endParaRPr lang="en-US" dirty="0">
              <a:solidFill>
                <a:srgbClr val="000000">
                  <a:lumMod val="50000"/>
                  <a:lumOff val="50000"/>
                </a:srgbClr>
              </a:solidFill>
              <a:latin typeface="Arial" panose="020B0604020202020204"/>
            </a:endParaRPr>
          </a:p>
        </p:txBody>
      </p:sp>
      <p:pic>
        <p:nvPicPr>
          <p:cNvPr id="15" name="Picture 14">
            <a:extLst>
              <a:ext uri="{FF2B5EF4-FFF2-40B4-BE49-F238E27FC236}">
                <a16:creationId xmlns:a16="http://schemas.microsoft.com/office/drawing/2014/main" id="{58E0FBA2-FB92-4A5C-9464-93FCFAEE00ED}"/>
              </a:ext>
            </a:extLst>
          </p:cNvPr>
          <p:cNvPicPr>
            <a:picLocks noChangeAspect="1"/>
          </p:cNvPicPr>
          <p:nvPr/>
        </p:nvPicPr>
        <p:blipFill>
          <a:blip r:embed="rId3"/>
          <a:stretch>
            <a:fillRect/>
          </a:stretch>
        </p:blipFill>
        <p:spPr>
          <a:xfrm>
            <a:off x="10836382" y="82902"/>
            <a:ext cx="1261092" cy="1250125"/>
          </a:xfrm>
          <a:prstGeom prst="rect">
            <a:avLst/>
          </a:prstGeom>
        </p:spPr>
      </p:pic>
      <p:pic>
        <p:nvPicPr>
          <p:cNvPr id="2" name="Picture 1">
            <a:extLst>
              <a:ext uri="{FF2B5EF4-FFF2-40B4-BE49-F238E27FC236}">
                <a16:creationId xmlns:a16="http://schemas.microsoft.com/office/drawing/2014/main" id="{06D2095E-06C3-E7B6-11CB-88DB6D57675A}"/>
              </a:ext>
            </a:extLst>
          </p:cNvPr>
          <p:cNvPicPr>
            <a:picLocks noChangeAspect="1"/>
          </p:cNvPicPr>
          <p:nvPr/>
        </p:nvPicPr>
        <p:blipFill>
          <a:blip r:embed="rId4"/>
          <a:stretch>
            <a:fillRect/>
          </a:stretch>
        </p:blipFill>
        <p:spPr>
          <a:xfrm>
            <a:off x="5550651" y="3676537"/>
            <a:ext cx="6468264" cy="2753383"/>
          </a:xfrm>
          <a:prstGeom prst="rect">
            <a:avLst/>
          </a:prstGeom>
        </p:spPr>
      </p:pic>
    </p:spTree>
    <p:extLst>
      <p:ext uri="{BB962C8B-B14F-4D97-AF65-F5344CB8AC3E}">
        <p14:creationId xmlns:p14="http://schemas.microsoft.com/office/powerpoint/2010/main" val="2006836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AA75F-4B1B-66C2-9213-C5890ADBE28A}"/>
              </a:ext>
            </a:extLst>
          </p:cNvPr>
          <p:cNvSpPr>
            <a:spLocks noGrp="1"/>
          </p:cNvSpPr>
          <p:nvPr>
            <p:ph type="title"/>
          </p:nvPr>
        </p:nvSpPr>
        <p:spPr/>
        <p:txBody>
          <a:bodyPr/>
          <a:lstStyle/>
          <a:p>
            <a:r>
              <a:rPr lang="en-US" dirty="0"/>
              <a:t>NSSC/ SSC Upcoming Opportunities</a:t>
            </a:r>
          </a:p>
        </p:txBody>
      </p:sp>
      <p:graphicFrame>
        <p:nvGraphicFramePr>
          <p:cNvPr id="7" name="Content Placeholder 6">
            <a:extLst>
              <a:ext uri="{FF2B5EF4-FFF2-40B4-BE49-F238E27FC236}">
                <a16:creationId xmlns:a16="http://schemas.microsoft.com/office/drawing/2014/main" id="{ADFB4B7A-850E-A800-66F7-CC425D91DEAF}"/>
              </a:ext>
            </a:extLst>
          </p:cNvPr>
          <p:cNvGraphicFramePr>
            <a:graphicFrameLocks noGrp="1"/>
          </p:cNvGraphicFramePr>
          <p:nvPr>
            <p:ph idx="1"/>
            <p:extLst>
              <p:ext uri="{D42A27DB-BD31-4B8C-83A1-F6EECF244321}">
                <p14:modId xmlns:p14="http://schemas.microsoft.com/office/powerpoint/2010/main" val="763987515"/>
              </p:ext>
            </p:extLst>
          </p:nvPr>
        </p:nvGraphicFramePr>
        <p:xfrm>
          <a:off x="220133" y="964507"/>
          <a:ext cx="11582400" cy="6073333"/>
        </p:xfrm>
        <a:graphic>
          <a:graphicData uri="http://schemas.openxmlformats.org/drawingml/2006/table">
            <a:tbl>
              <a:tblPr firstRow="1" bandRow="1">
                <a:tableStyleId>{5C22544A-7EE6-4342-B048-85BDC9FD1C3A}</a:tableStyleId>
              </a:tblPr>
              <a:tblGrid>
                <a:gridCol w="3725334">
                  <a:extLst>
                    <a:ext uri="{9D8B030D-6E8A-4147-A177-3AD203B41FA5}">
                      <a16:colId xmlns:a16="http://schemas.microsoft.com/office/drawing/2014/main" val="3233288421"/>
                    </a:ext>
                  </a:extLst>
                </a:gridCol>
                <a:gridCol w="651933">
                  <a:extLst>
                    <a:ext uri="{9D8B030D-6E8A-4147-A177-3AD203B41FA5}">
                      <a16:colId xmlns:a16="http://schemas.microsoft.com/office/drawing/2014/main" val="2941491386"/>
                    </a:ext>
                  </a:extLst>
                </a:gridCol>
                <a:gridCol w="1354667">
                  <a:extLst>
                    <a:ext uri="{9D8B030D-6E8A-4147-A177-3AD203B41FA5}">
                      <a16:colId xmlns:a16="http://schemas.microsoft.com/office/drawing/2014/main" val="1402220975"/>
                    </a:ext>
                  </a:extLst>
                </a:gridCol>
                <a:gridCol w="855133">
                  <a:extLst>
                    <a:ext uri="{9D8B030D-6E8A-4147-A177-3AD203B41FA5}">
                      <a16:colId xmlns:a16="http://schemas.microsoft.com/office/drawing/2014/main" val="269331977"/>
                    </a:ext>
                  </a:extLst>
                </a:gridCol>
                <a:gridCol w="1278467">
                  <a:extLst>
                    <a:ext uri="{9D8B030D-6E8A-4147-A177-3AD203B41FA5}">
                      <a16:colId xmlns:a16="http://schemas.microsoft.com/office/drawing/2014/main" val="3540418594"/>
                    </a:ext>
                  </a:extLst>
                </a:gridCol>
                <a:gridCol w="965200">
                  <a:extLst>
                    <a:ext uri="{9D8B030D-6E8A-4147-A177-3AD203B41FA5}">
                      <a16:colId xmlns:a16="http://schemas.microsoft.com/office/drawing/2014/main" val="2955260090"/>
                    </a:ext>
                  </a:extLst>
                </a:gridCol>
                <a:gridCol w="2751666">
                  <a:extLst>
                    <a:ext uri="{9D8B030D-6E8A-4147-A177-3AD203B41FA5}">
                      <a16:colId xmlns:a16="http://schemas.microsoft.com/office/drawing/2014/main" val="1774601281"/>
                    </a:ext>
                  </a:extLst>
                </a:gridCol>
              </a:tblGrid>
              <a:tr h="9227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Requirement (Description/NAICS Code) – </a:t>
                      </a:r>
                      <a:endParaRPr lang="en-US" sz="1200" dirty="0">
                        <a:solidFill>
                          <a:schemeClr val="tx1"/>
                        </a:solidFill>
                        <a:highlight>
                          <a:srgbClr val="FFFF00"/>
                        </a:highlight>
                      </a:endParaRPr>
                    </a:p>
                    <a:p>
                      <a:endParaRPr lang="en-US"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NAICS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POP, including options (e.g., number of years or months)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Est. Total Value, including options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Competition</a:t>
                      </a:r>
                    </a:p>
                    <a:p>
                      <a:pPr algn="ctr"/>
                      <a:endParaRPr lang="en-US" sz="1200" dirty="0"/>
                    </a:p>
                  </a:txBody>
                  <a:tcPr/>
                </a:tc>
                <a:tc>
                  <a:txBody>
                    <a:bodyPr/>
                    <a:lstStyle/>
                    <a:p>
                      <a:pPr algn="ctr"/>
                      <a:r>
                        <a:rPr lang="en-US" sz="1200" dirty="0"/>
                        <a:t>Estimated Award Date</a:t>
                      </a:r>
                    </a:p>
                    <a:p>
                      <a:pPr lvl="0" algn="ctr">
                        <a:buNone/>
                      </a:pPr>
                      <a:r>
                        <a:rPr lang="en-US" sz="1200" dirty="0"/>
                        <a:t>(FY/QTR)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Current Status</a:t>
                      </a:r>
                    </a:p>
                    <a:p>
                      <a:pPr algn="ctr"/>
                      <a:endParaRPr lang="en-US" sz="1200" dirty="0"/>
                    </a:p>
                  </a:txBody>
                  <a:tcPr/>
                </a:tc>
                <a:extLst>
                  <a:ext uri="{0D108BD9-81ED-4DB2-BD59-A6C34878D82A}">
                    <a16:rowId xmlns:a16="http://schemas.microsoft.com/office/drawing/2014/main" val="1417364223"/>
                  </a:ext>
                </a:extLst>
              </a:tr>
              <a:tr h="545242">
                <a:tc>
                  <a:txBody>
                    <a:bodyPr/>
                    <a:lstStyle/>
                    <a:p>
                      <a:r>
                        <a:rPr lang="en-US" sz="1100" dirty="0"/>
                        <a:t>Enterprise Custodial, Landscaping, &amp; Pest Control Services (ECLPS) formerly Ground Maintenance </a:t>
                      </a:r>
                    </a:p>
                  </a:txBody>
                  <a:tcPr/>
                </a:tc>
                <a:tc>
                  <a:txBody>
                    <a:bodyPr/>
                    <a:lstStyle/>
                    <a:p>
                      <a:pPr algn="ctr"/>
                      <a:r>
                        <a:rPr lang="en-US" sz="1100" dirty="0"/>
                        <a:t>561210</a:t>
                      </a:r>
                    </a:p>
                  </a:txBody>
                  <a:tcPr/>
                </a:tc>
                <a:tc>
                  <a:txBody>
                    <a:bodyPr/>
                    <a:lstStyle/>
                    <a:p>
                      <a:pPr algn="ctr"/>
                      <a:r>
                        <a:rPr lang="en-US" sz="1100" dirty="0"/>
                        <a:t>TBD</a:t>
                      </a:r>
                    </a:p>
                  </a:txBody>
                  <a:tcPr/>
                </a:tc>
                <a:tc>
                  <a:txBody>
                    <a:bodyPr/>
                    <a:lstStyle/>
                    <a:p>
                      <a:pPr algn="ctr"/>
                      <a:r>
                        <a:rPr lang="en-US" sz="1100" dirty="0"/>
                        <a:t>$800.0M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Full &amp; Open (Multiple Awards)         (LB &amp; SB)</a:t>
                      </a:r>
                    </a:p>
                  </a:txBody>
                  <a:tcPr/>
                </a:tc>
                <a:tc>
                  <a:txBody>
                    <a:bodyPr/>
                    <a:lstStyle/>
                    <a:p>
                      <a:pPr algn="ctr"/>
                      <a:r>
                        <a:rPr lang="en-US" sz="1100" dirty="0"/>
                        <a:t>TBD</a:t>
                      </a:r>
                    </a:p>
                    <a:p>
                      <a:pPr algn="ctr"/>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 Pre-solicitation documentation being developed.</a:t>
                      </a:r>
                    </a:p>
                  </a:txBody>
                  <a:tcPr/>
                </a:tc>
                <a:extLst>
                  <a:ext uri="{0D108BD9-81ED-4DB2-BD59-A6C34878D82A}">
                    <a16:rowId xmlns:a16="http://schemas.microsoft.com/office/drawing/2014/main" val="1286655130"/>
                  </a:ext>
                </a:extLst>
              </a:tr>
              <a:tr h="391456">
                <a:tc>
                  <a:txBody>
                    <a:bodyPr/>
                    <a:lstStyle/>
                    <a:p>
                      <a:r>
                        <a:rPr lang="en-US" sz="1100" dirty="0"/>
                        <a:t>NASA  Enterprise Wide Human Capital Support Services (NEHCSS) </a:t>
                      </a:r>
                    </a:p>
                  </a:txBody>
                  <a:tcPr/>
                </a:tc>
                <a:tc>
                  <a:txBody>
                    <a:bodyPr/>
                    <a:lstStyle/>
                    <a:p>
                      <a:pPr algn="ctr"/>
                      <a:r>
                        <a:rPr lang="en-US" sz="1100" dirty="0"/>
                        <a:t>541612</a:t>
                      </a:r>
                    </a:p>
                  </a:txBody>
                  <a:tcPr/>
                </a:tc>
                <a:tc>
                  <a:txBody>
                    <a:bodyPr/>
                    <a:lstStyle/>
                    <a:p>
                      <a:pPr algn="ctr"/>
                      <a:r>
                        <a:rPr lang="en-US" sz="1100" dirty="0"/>
                        <a:t>2/1/23 – 8/31/28 </a:t>
                      </a:r>
                    </a:p>
                  </a:txBody>
                  <a:tcPr/>
                </a:tc>
                <a:tc>
                  <a:txBody>
                    <a:bodyPr/>
                    <a:lstStyle/>
                    <a:p>
                      <a:pPr algn="ctr"/>
                      <a:r>
                        <a:rPr lang="en-US" sz="1100" dirty="0"/>
                        <a:t>$88.0M</a:t>
                      </a:r>
                    </a:p>
                  </a:txBody>
                  <a:tcPr/>
                </a:tc>
                <a:tc>
                  <a:txBody>
                    <a:bodyPr/>
                    <a:lstStyle/>
                    <a:p>
                      <a:pPr algn="ctr"/>
                      <a:r>
                        <a:rPr lang="en-US" sz="1100" dirty="0"/>
                        <a:t>WOSB Set Aside</a:t>
                      </a:r>
                    </a:p>
                    <a:p>
                      <a:pPr algn="ctr"/>
                      <a:r>
                        <a:rPr lang="en-US" sz="1100" dirty="0"/>
                        <a:t>(Multiple Awards)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TBD</a:t>
                      </a:r>
                    </a:p>
                    <a:p>
                      <a:pPr algn="ctr"/>
                      <a:endParaRPr lang="en-US" sz="1100" dirty="0"/>
                    </a:p>
                  </a:txBody>
                  <a:tcPr/>
                </a:tc>
                <a:tc>
                  <a:txBody>
                    <a:bodyPr/>
                    <a:lstStyle/>
                    <a:p>
                      <a:r>
                        <a:rPr lang="en-US" sz="1100" dirty="0"/>
                        <a:t>Market Research RFI being developed.</a:t>
                      </a:r>
                    </a:p>
                  </a:txBody>
                  <a:tcPr/>
                </a:tc>
                <a:extLst>
                  <a:ext uri="{0D108BD9-81ED-4DB2-BD59-A6C34878D82A}">
                    <a16:rowId xmlns:a16="http://schemas.microsoft.com/office/drawing/2014/main" val="1350404907"/>
                  </a:ext>
                </a:extLst>
              </a:tr>
              <a:tr h="391456">
                <a:tc>
                  <a:txBody>
                    <a:bodyPr/>
                    <a:lstStyle/>
                    <a:p>
                      <a:r>
                        <a:rPr lang="en-US" sz="1100" dirty="0"/>
                        <a:t>Equal Opportunity Support Services (EOSS)</a:t>
                      </a:r>
                    </a:p>
                  </a:txBody>
                  <a:tcPr/>
                </a:tc>
                <a:tc>
                  <a:txBody>
                    <a:bodyPr/>
                    <a:lstStyle/>
                    <a:p>
                      <a:pPr algn="ctr"/>
                      <a:r>
                        <a:rPr lang="en-US" sz="1100" dirty="0"/>
                        <a:t>541611</a:t>
                      </a:r>
                    </a:p>
                  </a:txBody>
                  <a:tcPr/>
                </a:tc>
                <a:tc>
                  <a:txBody>
                    <a:bodyPr/>
                    <a:lstStyle/>
                    <a:p>
                      <a:pPr algn="ctr"/>
                      <a:r>
                        <a:rPr lang="en-US" sz="1100" dirty="0"/>
                        <a:t>9/1/23 – 8/31/2028</a:t>
                      </a:r>
                    </a:p>
                  </a:txBody>
                  <a:tcPr/>
                </a:tc>
                <a:tc>
                  <a:txBody>
                    <a:bodyPr/>
                    <a:lstStyle/>
                    <a:p>
                      <a:pPr algn="ctr"/>
                      <a:r>
                        <a:rPr lang="en-US" sz="1100" dirty="0"/>
                        <a:t>$2.0M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SB Set Aside (Multiple Awards) GSA MAS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TBD</a:t>
                      </a:r>
                    </a:p>
                    <a:p>
                      <a:pPr algn="ctr"/>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Market Research RFI being developed.</a:t>
                      </a:r>
                    </a:p>
                    <a:p>
                      <a:endParaRPr lang="en-US" sz="1100" dirty="0"/>
                    </a:p>
                  </a:txBody>
                  <a:tcPr/>
                </a:tc>
                <a:extLst>
                  <a:ext uri="{0D108BD9-81ED-4DB2-BD59-A6C34878D82A}">
                    <a16:rowId xmlns:a16="http://schemas.microsoft.com/office/drawing/2014/main" val="2477489034"/>
                  </a:ext>
                </a:extLst>
              </a:tr>
              <a:tr h="391456">
                <a:tc>
                  <a:txBody>
                    <a:bodyPr/>
                    <a:lstStyle/>
                    <a:p>
                      <a:r>
                        <a:rPr lang="en-US" sz="1100" dirty="0"/>
                        <a:t>Sign Language &amp; Interpreting Services</a:t>
                      </a:r>
                    </a:p>
                  </a:txBody>
                  <a:tcPr/>
                </a:tc>
                <a:tc>
                  <a:txBody>
                    <a:bodyPr/>
                    <a:lstStyle/>
                    <a:p>
                      <a:pPr algn="ctr"/>
                      <a:r>
                        <a:rPr lang="en-US" sz="1100" dirty="0"/>
                        <a:t>541390</a:t>
                      </a:r>
                    </a:p>
                  </a:txBody>
                  <a:tcPr/>
                </a:tc>
                <a:tc>
                  <a:txBody>
                    <a:bodyPr/>
                    <a:lstStyle/>
                    <a:p>
                      <a:pPr algn="ctr"/>
                      <a:r>
                        <a:rPr lang="en-US" sz="1100" dirty="0"/>
                        <a:t>9/1/22 -8/31/27</a:t>
                      </a:r>
                    </a:p>
                  </a:txBody>
                  <a:tcPr/>
                </a:tc>
                <a:tc>
                  <a:txBody>
                    <a:bodyPr/>
                    <a:lstStyle/>
                    <a:p>
                      <a:pPr algn="ctr"/>
                      <a:r>
                        <a:rPr lang="en-US" sz="1100" dirty="0"/>
                        <a:t>$8.5M</a:t>
                      </a:r>
                    </a:p>
                  </a:txBody>
                  <a:tcPr/>
                </a:tc>
                <a:tc>
                  <a:txBody>
                    <a:bodyPr/>
                    <a:lstStyle/>
                    <a:p>
                      <a:pPr algn="ctr"/>
                      <a:r>
                        <a:rPr lang="en-US" sz="1100" dirty="0"/>
                        <a:t>8(a) Set Aside</a:t>
                      </a:r>
                    </a:p>
                    <a:p>
                      <a:pPr algn="ctr"/>
                      <a:r>
                        <a:rPr lang="en-US" sz="1100" dirty="0"/>
                        <a:t>GSA MAS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TBD</a:t>
                      </a:r>
                    </a:p>
                    <a:p>
                      <a:pPr algn="ctr"/>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Market Research RFI being developed.</a:t>
                      </a:r>
                    </a:p>
                    <a:p>
                      <a:endParaRPr lang="en-US" sz="1100" dirty="0"/>
                    </a:p>
                  </a:txBody>
                  <a:tcPr/>
                </a:tc>
                <a:extLst>
                  <a:ext uri="{0D108BD9-81ED-4DB2-BD59-A6C34878D82A}">
                    <a16:rowId xmlns:a16="http://schemas.microsoft.com/office/drawing/2014/main" val="1298900487"/>
                  </a:ext>
                </a:extLst>
              </a:tr>
              <a:tr h="391456">
                <a:tc>
                  <a:txBody>
                    <a:bodyPr/>
                    <a:lstStyle/>
                    <a:p>
                      <a:r>
                        <a:rPr lang="en-US" sz="1100" dirty="0"/>
                        <a:t>National Center for Critical Information Processing and Storage (NCCIPS)</a:t>
                      </a:r>
                    </a:p>
                  </a:txBody>
                  <a:tcPr/>
                </a:tc>
                <a:tc>
                  <a:txBody>
                    <a:bodyPr/>
                    <a:lstStyle/>
                    <a:p>
                      <a:pPr algn="ctr"/>
                      <a:r>
                        <a:rPr lang="en-US" sz="1100" dirty="0"/>
                        <a:t>541513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8/1/19 – 9/30/27</a:t>
                      </a:r>
                    </a:p>
                    <a:p>
                      <a:pPr algn="ctr"/>
                      <a:endParaRPr lang="en-US" sz="1100" dirty="0"/>
                    </a:p>
                  </a:txBody>
                  <a:tcPr/>
                </a:tc>
                <a:tc>
                  <a:txBody>
                    <a:bodyPr/>
                    <a:lstStyle/>
                    <a:p>
                      <a:pPr algn="ctr"/>
                      <a:r>
                        <a:rPr lang="en-US" sz="1100" dirty="0"/>
                        <a:t>$180.0M</a:t>
                      </a:r>
                    </a:p>
                  </a:txBody>
                  <a:tcPr/>
                </a:tc>
                <a:tc>
                  <a:txBody>
                    <a:bodyPr/>
                    <a:lstStyle/>
                    <a:p>
                      <a:pPr algn="ctr"/>
                      <a:r>
                        <a:rPr lang="en-US" sz="1100" dirty="0"/>
                        <a:t>Full &amp; Open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TBD</a:t>
                      </a:r>
                    </a:p>
                    <a:p>
                      <a:pPr algn="ctr"/>
                      <a:endParaRPr lang="en-US" sz="1100" dirty="0"/>
                    </a:p>
                  </a:txBody>
                  <a:tcPr/>
                </a:tc>
                <a:tc>
                  <a:txBody>
                    <a:bodyPr/>
                    <a:lstStyle/>
                    <a:p>
                      <a:r>
                        <a:rPr lang="en-US" sz="1100" dirty="0"/>
                        <a:t>Pre-solicitation documentation being developed.</a:t>
                      </a:r>
                    </a:p>
                  </a:txBody>
                  <a:tcPr/>
                </a:tc>
                <a:extLst>
                  <a:ext uri="{0D108BD9-81ED-4DB2-BD59-A6C34878D82A}">
                    <a16:rowId xmlns:a16="http://schemas.microsoft.com/office/drawing/2014/main" val="2142985920"/>
                  </a:ext>
                </a:extLst>
              </a:tr>
              <a:tr h="391456">
                <a:tc>
                  <a:txBody>
                    <a:bodyPr/>
                    <a:lstStyle/>
                    <a:p>
                      <a:r>
                        <a:rPr lang="en-US" sz="1100" dirty="0">
                          <a:solidFill>
                            <a:schemeClr val="tx1"/>
                          </a:solidFill>
                        </a:rPr>
                        <a:t>Early-Stage Innovations &amp; Partnership Services (ESIP)</a:t>
                      </a:r>
                    </a:p>
                  </a:txBody>
                  <a:tcPr/>
                </a:tc>
                <a:tc>
                  <a:txBody>
                    <a:bodyPr/>
                    <a:lstStyle/>
                    <a:p>
                      <a:pPr algn="ctr"/>
                      <a:r>
                        <a:rPr lang="en-US" sz="1100" dirty="0">
                          <a:solidFill>
                            <a:schemeClr val="tx1"/>
                          </a:solidFill>
                        </a:rPr>
                        <a:t>541611</a:t>
                      </a:r>
                    </a:p>
                  </a:txBody>
                  <a:tcPr/>
                </a:tc>
                <a:tc>
                  <a:txBody>
                    <a:bodyPr/>
                    <a:lstStyle/>
                    <a:p>
                      <a:pPr algn="ctr"/>
                      <a:r>
                        <a:rPr lang="en-US" sz="1100" dirty="0">
                          <a:solidFill>
                            <a:schemeClr val="tx1"/>
                          </a:solidFill>
                        </a:rPr>
                        <a:t>2/2/23 – 2/1/28</a:t>
                      </a:r>
                    </a:p>
                  </a:txBody>
                  <a:tcPr/>
                </a:tc>
                <a:tc>
                  <a:txBody>
                    <a:bodyPr/>
                    <a:lstStyle/>
                    <a:p>
                      <a:pPr algn="ctr"/>
                      <a:r>
                        <a:rPr lang="en-US" sz="1100" dirty="0">
                          <a:solidFill>
                            <a:schemeClr val="tx1"/>
                          </a:solidFill>
                        </a:rPr>
                        <a:t>$47.5M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Full &amp; Open Multiple Awards         (LB &amp; SB)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TBD</a:t>
                      </a:r>
                    </a:p>
                    <a:p>
                      <a:pPr algn="ctr"/>
                      <a:endParaRPr lang="en-US" sz="11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Market Research RFI being developed.</a:t>
                      </a:r>
                    </a:p>
                    <a:p>
                      <a:endParaRPr lang="en-US" sz="1100" dirty="0">
                        <a:solidFill>
                          <a:schemeClr val="tx1"/>
                        </a:solidFill>
                      </a:endParaRPr>
                    </a:p>
                  </a:txBody>
                  <a:tcPr/>
                </a:tc>
                <a:extLst>
                  <a:ext uri="{0D108BD9-81ED-4DB2-BD59-A6C34878D82A}">
                    <a16:rowId xmlns:a16="http://schemas.microsoft.com/office/drawing/2014/main" val="482770779"/>
                  </a:ext>
                </a:extLst>
              </a:tr>
              <a:tr h="391456">
                <a:tc>
                  <a:txBody>
                    <a:bodyPr/>
                    <a:lstStyle/>
                    <a:p>
                      <a:r>
                        <a:rPr lang="en-US" sz="1100" dirty="0"/>
                        <a:t>Contract Audit Support Services (CASS)</a:t>
                      </a:r>
                    </a:p>
                  </a:txBody>
                  <a:tcPr/>
                </a:tc>
                <a:tc>
                  <a:txBody>
                    <a:bodyPr/>
                    <a:lstStyle/>
                    <a:p>
                      <a:pPr algn="ctr"/>
                      <a:r>
                        <a:rPr lang="en-US" sz="1100" dirty="0"/>
                        <a:t>541211</a:t>
                      </a:r>
                    </a:p>
                  </a:txBody>
                  <a:tcPr/>
                </a:tc>
                <a:tc>
                  <a:txBody>
                    <a:bodyPr/>
                    <a:lstStyle/>
                    <a:p>
                      <a:pPr algn="ctr"/>
                      <a:r>
                        <a:rPr lang="en-US" sz="1100" dirty="0">
                          <a:solidFill>
                            <a:srgbClr val="000000"/>
                          </a:solidFill>
                        </a:rPr>
                        <a:t>10/21/21 – 4/20/27</a:t>
                      </a:r>
                      <a:endParaRPr lang="en-US" sz="1100" dirty="0"/>
                    </a:p>
                  </a:txBody>
                  <a:tcPr/>
                </a:tc>
                <a:tc>
                  <a:txBody>
                    <a:bodyPr/>
                    <a:lstStyle/>
                    <a:p>
                      <a:pPr algn="ctr"/>
                      <a:r>
                        <a:rPr lang="en-US" sz="1100" dirty="0"/>
                        <a:t>$55.0M</a:t>
                      </a:r>
                    </a:p>
                  </a:txBody>
                  <a:tcPr/>
                </a:tc>
                <a:tc>
                  <a:txBody>
                    <a:bodyPr/>
                    <a:lstStyle/>
                    <a:p>
                      <a:pPr algn="ctr"/>
                      <a:r>
                        <a:rPr lang="en-US" sz="1100" dirty="0"/>
                        <a:t>SB Set Aside (Multiple Awards)</a:t>
                      </a:r>
                    </a:p>
                    <a:p>
                      <a:pPr algn="ctr"/>
                      <a:r>
                        <a:rPr lang="en-US" sz="1100" dirty="0"/>
                        <a:t>GSA MAS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TBD</a:t>
                      </a:r>
                    </a:p>
                    <a:p>
                      <a:pPr algn="ctr"/>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Market Research RFI being developed.</a:t>
                      </a:r>
                    </a:p>
                    <a:p>
                      <a:endParaRPr lang="en-US" sz="1100" dirty="0"/>
                    </a:p>
                  </a:txBody>
                  <a:tcPr/>
                </a:tc>
                <a:extLst>
                  <a:ext uri="{0D108BD9-81ED-4DB2-BD59-A6C34878D82A}">
                    <a16:rowId xmlns:a16="http://schemas.microsoft.com/office/drawing/2014/main" val="3830317377"/>
                  </a:ext>
                </a:extLst>
              </a:tr>
              <a:tr h="391456">
                <a:tc>
                  <a:txBody>
                    <a:bodyPr/>
                    <a:lstStyle/>
                    <a:p>
                      <a:r>
                        <a:rPr lang="en-US" sz="1100" dirty="0"/>
                        <a:t>NASA Logistics Support Services (NLSS)</a:t>
                      </a:r>
                    </a:p>
                  </a:txBody>
                  <a:tcPr/>
                </a:tc>
                <a:tc>
                  <a:txBody>
                    <a:bodyPr/>
                    <a:lstStyle/>
                    <a:p>
                      <a:pPr algn="ctr"/>
                      <a:r>
                        <a:rPr lang="en-US" sz="1100" dirty="0"/>
                        <a:t>561210</a:t>
                      </a:r>
                    </a:p>
                  </a:txBody>
                  <a:tcPr/>
                </a:tc>
                <a:tc>
                  <a:txBody>
                    <a:bodyPr/>
                    <a:lstStyle/>
                    <a:p>
                      <a:pPr algn="ctr"/>
                      <a:r>
                        <a:rPr lang="en-US" sz="1100" dirty="0"/>
                        <a:t>TBD</a:t>
                      </a:r>
                    </a:p>
                  </a:txBody>
                  <a:tcPr/>
                </a:tc>
                <a:tc>
                  <a:txBody>
                    <a:bodyPr/>
                    <a:lstStyle/>
                    <a:p>
                      <a:pPr algn="ctr"/>
                      <a:r>
                        <a:rPr lang="en-US" sz="1100" dirty="0"/>
                        <a:t>$800.0M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Full &amp; Open (Multiple Awards)         (LB &amp; SB)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TBD</a:t>
                      </a:r>
                    </a:p>
                    <a:p>
                      <a:pPr algn="ctr"/>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Market Research RFI being developed.</a:t>
                      </a:r>
                    </a:p>
                    <a:p>
                      <a:endParaRPr lang="en-US" sz="1100" dirty="0"/>
                    </a:p>
                  </a:txBody>
                  <a:tcPr/>
                </a:tc>
                <a:extLst>
                  <a:ext uri="{0D108BD9-81ED-4DB2-BD59-A6C34878D82A}">
                    <a16:rowId xmlns:a16="http://schemas.microsoft.com/office/drawing/2014/main" val="3005747834"/>
                  </a:ext>
                </a:extLst>
              </a:tr>
              <a:tr h="391456">
                <a:tc>
                  <a:txBody>
                    <a:bodyPr/>
                    <a:lstStyle/>
                    <a:p>
                      <a:r>
                        <a:rPr lang="en-US" sz="1100" dirty="0"/>
                        <a:t>Multiple Award Construction Contracts (MACC III)</a:t>
                      </a:r>
                    </a:p>
                  </a:txBody>
                  <a:tcPr/>
                </a:tc>
                <a:tc>
                  <a:txBody>
                    <a:bodyPr/>
                    <a:lstStyle/>
                    <a:p>
                      <a:pPr algn="ctr"/>
                      <a:r>
                        <a:rPr lang="en-US" sz="1100" dirty="0"/>
                        <a:t>236210</a:t>
                      </a:r>
                    </a:p>
                  </a:txBody>
                  <a:tcPr/>
                </a:tc>
                <a:tc>
                  <a:txBody>
                    <a:bodyPr/>
                    <a:lstStyle/>
                    <a:p>
                      <a:pPr algn="ctr"/>
                      <a:r>
                        <a:rPr lang="en-US" sz="1100" dirty="0"/>
                        <a:t>10/24/17 -10/23/27</a:t>
                      </a:r>
                    </a:p>
                  </a:txBody>
                  <a:tcPr/>
                </a:tc>
                <a:tc>
                  <a:txBody>
                    <a:bodyPr/>
                    <a:lstStyle/>
                    <a:p>
                      <a:pPr algn="ctr"/>
                      <a:r>
                        <a:rPr lang="en-US" sz="1100" dirty="0"/>
                        <a:t>$2.0B</a:t>
                      </a:r>
                    </a:p>
                  </a:txBody>
                  <a:tcPr/>
                </a:tc>
                <a:tc>
                  <a:txBody>
                    <a:bodyPr/>
                    <a:lstStyle/>
                    <a:p>
                      <a:pPr algn="ctr"/>
                      <a:r>
                        <a:rPr lang="en-US" sz="1100" dirty="0"/>
                        <a:t>Full &amp; Open (Multiple Awards)         (LB &amp; SB)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TBD</a:t>
                      </a:r>
                    </a:p>
                    <a:p>
                      <a:pPr algn="ctr"/>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Market Research RFI being developed.</a:t>
                      </a:r>
                    </a:p>
                    <a:p>
                      <a:endParaRPr lang="en-US" sz="1100" dirty="0"/>
                    </a:p>
                  </a:txBody>
                  <a:tcPr/>
                </a:tc>
                <a:extLst>
                  <a:ext uri="{0D108BD9-81ED-4DB2-BD59-A6C34878D82A}">
                    <a16:rowId xmlns:a16="http://schemas.microsoft.com/office/drawing/2014/main" val="1448755211"/>
                  </a:ext>
                </a:extLst>
              </a:tr>
              <a:tr h="304296">
                <a:tc>
                  <a:txBody>
                    <a:bodyPr/>
                    <a:lstStyle/>
                    <a:p>
                      <a:r>
                        <a:rPr lang="en-US" sz="1100" dirty="0"/>
                        <a:t>ISO 9001 Audit Services</a:t>
                      </a:r>
                    </a:p>
                  </a:txBody>
                  <a:tcPr/>
                </a:tc>
                <a:tc>
                  <a:txBody>
                    <a:bodyPr/>
                    <a:lstStyle/>
                    <a:p>
                      <a:pPr algn="ctr"/>
                      <a:r>
                        <a:rPr lang="en-US" sz="1100" dirty="0"/>
                        <a:t>541611</a:t>
                      </a:r>
                    </a:p>
                  </a:txBody>
                  <a:tcPr/>
                </a:tc>
                <a:tc>
                  <a:txBody>
                    <a:bodyPr/>
                    <a:lstStyle/>
                    <a:p>
                      <a:pPr algn="ctr"/>
                      <a:r>
                        <a:rPr lang="en-US" sz="1100" dirty="0"/>
                        <a:t>10/1/24 -13/31/28</a:t>
                      </a:r>
                    </a:p>
                  </a:txBody>
                  <a:tcPr/>
                </a:tc>
                <a:tc>
                  <a:txBody>
                    <a:bodyPr/>
                    <a:lstStyle/>
                    <a:p>
                      <a:pPr algn="ctr"/>
                      <a:r>
                        <a:rPr lang="en-US" sz="1100" dirty="0"/>
                        <a:t>$1.0M</a:t>
                      </a:r>
                    </a:p>
                  </a:txBody>
                  <a:tcPr/>
                </a:tc>
                <a:tc>
                  <a:txBody>
                    <a:bodyPr/>
                    <a:lstStyle/>
                    <a:p>
                      <a:pPr algn="ctr"/>
                      <a:r>
                        <a:rPr lang="en-US" sz="1100" dirty="0"/>
                        <a:t>Full &amp; Open</a:t>
                      </a:r>
                    </a:p>
                  </a:txBody>
                  <a:tcPr/>
                </a:tc>
                <a:tc>
                  <a:txBody>
                    <a:bodyPr/>
                    <a:lstStyle/>
                    <a:p>
                      <a:pPr algn="ctr"/>
                      <a:r>
                        <a:rPr lang="en-US" sz="1100" dirty="0"/>
                        <a:t>TBD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Market Research RFI being developed.</a:t>
                      </a:r>
                    </a:p>
                  </a:txBody>
                  <a:tcPr/>
                </a:tc>
                <a:extLst>
                  <a:ext uri="{0D108BD9-81ED-4DB2-BD59-A6C34878D82A}">
                    <a16:rowId xmlns:a16="http://schemas.microsoft.com/office/drawing/2014/main" val="2347306687"/>
                  </a:ext>
                </a:extLst>
              </a:tr>
            </a:tbl>
          </a:graphicData>
        </a:graphic>
      </p:graphicFrame>
    </p:spTree>
    <p:extLst>
      <p:ext uri="{BB962C8B-B14F-4D97-AF65-F5344CB8AC3E}">
        <p14:creationId xmlns:p14="http://schemas.microsoft.com/office/powerpoint/2010/main" val="1495038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77E4-75B8-602A-2676-EFEA3A07E245}"/>
              </a:ext>
            </a:extLst>
          </p:cNvPr>
          <p:cNvSpPr>
            <a:spLocks noGrp="1"/>
          </p:cNvSpPr>
          <p:nvPr>
            <p:ph type="title"/>
          </p:nvPr>
        </p:nvSpPr>
        <p:spPr/>
        <p:txBody>
          <a:bodyPr/>
          <a:lstStyle/>
          <a:p>
            <a:r>
              <a:rPr lang="en-US" dirty="0"/>
              <a:t>NASA Mentor Protégé Program (MPP)</a:t>
            </a:r>
          </a:p>
        </p:txBody>
      </p:sp>
      <p:sp>
        <p:nvSpPr>
          <p:cNvPr id="3" name="Content Placeholder 2">
            <a:extLst>
              <a:ext uri="{FF2B5EF4-FFF2-40B4-BE49-F238E27FC236}">
                <a16:creationId xmlns:a16="http://schemas.microsoft.com/office/drawing/2014/main" id="{8D97DC10-3913-2D44-9CC8-D9A560D21BE1}"/>
              </a:ext>
            </a:extLst>
          </p:cNvPr>
          <p:cNvSpPr>
            <a:spLocks noGrp="1"/>
          </p:cNvSpPr>
          <p:nvPr>
            <p:ph idx="1"/>
          </p:nvPr>
        </p:nvSpPr>
        <p:spPr>
          <a:xfrm>
            <a:off x="397933" y="1176867"/>
            <a:ext cx="10955867" cy="4927600"/>
          </a:xfrm>
        </p:spPr>
        <p:txBody>
          <a:bodyPr>
            <a:normAutofit fontScale="55000" lnSpcReduction="20000"/>
          </a:bodyPr>
          <a:lstStyle/>
          <a:p>
            <a:endParaRPr lang="en-US" b="1" dirty="0"/>
          </a:p>
          <a:p>
            <a:pPr marL="0" indent="0">
              <a:buNone/>
            </a:pPr>
            <a:r>
              <a:rPr lang="en-US" b="1" u="sng" dirty="0"/>
              <a:t>Mentor Eligibility</a:t>
            </a:r>
          </a:p>
          <a:p>
            <a:r>
              <a:rPr lang="en-US" dirty="0"/>
              <a:t>A mentor must be a NASA prime contractor with a current NASA contract that includes a small business subcontracting plan.  Prospective mentors must be approved by the NASA Office of Small Business Programs (OSBP) to participate as mentors, and the required mentor application may be submitted prior to or in conjunction with a proposed MPP agreement. </a:t>
            </a:r>
          </a:p>
          <a:p>
            <a:pPr marL="0" indent="0">
              <a:buNone/>
            </a:pPr>
            <a:endParaRPr lang="en-US" dirty="0"/>
          </a:p>
          <a:p>
            <a:pPr marL="0" indent="0">
              <a:buNone/>
            </a:pPr>
            <a:r>
              <a:rPr lang="en-US" b="1" u="sng" dirty="0"/>
              <a:t>Protégé Eligibility</a:t>
            </a:r>
          </a:p>
          <a:p>
            <a:r>
              <a:rPr lang="en-US" dirty="0"/>
              <a:t>Eligible protégés include:</a:t>
            </a:r>
          </a:p>
          <a:p>
            <a:r>
              <a:rPr lang="en-US" dirty="0"/>
              <a:t>Small businesses (including small businesses within any of the small business socioeconomic programs);</a:t>
            </a:r>
          </a:p>
          <a:p>
            <a:r>
              <a:rPr lang="en-US" dirty="0"/>
              <a:t>Historically black colleges or universities;</a:t>
            </a:r>
          </a:p>
          <a:p>
            <a:r>
              <a:rPr lang="en-US" dirty="0"/>
              <a:t>Minority-serving institutions;</a:t>
            </a:r>
          </a:p>
          <a:p>
            <a:r>
              <a:rPr lang="en-US" dirty="0"/>
              <a:t>Nonprofit organizations participating in the AbilityOne Program. </a:t>
            </a:r>
          </a:p>
          <a:p>
            <a:r>
              <a:rPr lang="en-US" dirty="0"/>
              <a:t>Prospective protégés must be approved by the NASA OSBP to participate a protégé, and the required protégé application must be submitted in conjunction with a proposed MPP agreement, which includes identifying a mentor</a:t>
            </a:r>
          </a:p>
          <a:p>
            <a:endParaRPr lang="en-US" dirty="0"/>
          </a:p>
          <a:p>
            <a:pPr marL="0" indent="0">
              <a:buNone/>
            </a:pPr>
            <a:endParaRPr lang="en-US" dirty="0"/>
          </a:p>
          <a:p>
            <a:r>
              <a:rPr lang="en-US" dirty="0">
                <a:solidFill>
                  <a:srgbClr val="FF0000"/>
                </a:solidFill>
              </a:rPr>
              <a:t>Mentors and protégés are responsible for identifying a counterpart for participation and NASA does not establish these partnerships.</a:t>
            </a:r>
          </a:p>
          <a:p>
            <a:endParaRPr lang="en-US" dirty="0"/>
          </a:p>
        </p:txBody>
      </p:sp>
    </p:spTree>
    <p:extLst>
      <p:ext uri="{BB962C8B-B14F-4D97-AF65-F5344CB8AC3E}">
        <p14:creationId xmlns:p14="http://schemas.microsoft.com/office/powerpoint/2010/main" val="2880881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5919" y="1627406"/>
            <a:ext cx="5466546" cy="3644365"/>
          </a:xfrm>
          <a:prstGeom prst="rect">
            <a:avLst/>
          </a:prstGeom>
          <a:ln>
            <a:noFill/>
          </a:ln>
          <a:effectLst>
            <a:outerShdw blurRad="292100" dist="139700" dir="2700000" algn="tl" rotWithShape="0">
              <a:srgbClr val="333333">
                <a:alpha val="65000"/>
              </a:srgbClr>
            </a:outerShdw>
          </a:effectLst>
        </p:spPr>
      </p:pic>
      <p:sp>
        <p:nvSpPr>
          <p:cNvPr id="2053" name="Rectangle 5"/>
          <p:cNvSpPr>
            <a:spLocks noChangeArrowheads="1"/>
          </p:cNvSpPr>
          <p:nvPr/>
        </p:nvSpPr>
        <p:spPr bwMode="auto">
          <a:xfrm>
            <a:off x="9462378" y="5702087"/>
            <a:ext cx="1163717" cy="46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5362" tIns="32146" rIns="65362" bIns="32146"/>
          <a:lstStyle>
            <a:lvl1pPr defTabSz="998538">
              <a:defRPr>
                <a:solidFill>
                  <a:schemeClr val="tx1"/>
                </a:solidFill>
                <a:latin typeface="Arial" panose="020B0604020202020204" pitchFamily="34" charset="0"/>
                <a:ea typeface="MS PGothic" panose="020B0600070205080204" pitchFamily="34" charset="-128"/>
              </a:defRPr>
            </a:lvl1pPr>
            <a:lvl2pPr marL="742950" indent="-285750" defTabSz="998538">
              <a:defRPr>
                <a:solidFill>
                  <a:schemeClr val="tx1"/>
                </a:solidFill>
                <a:latin typeface="Arial" panose="020B0604020202020204" pitchFamily="34" charset="0"/>
                <a:ea typeface="MS PGothic" panose="020B0600070205080204" pitchFamily="34" charset="-128"/>
              </a:defRPr>
            </a:lvl2pPr>
            <a:lvl3pPr marL="1143000" indent="-228600" defTabSz="998538">
              <a:defRPr>
                <a:solidFill>
                  <a:schemeClr val="tx1"/>
                </a:solidFill>
                <a:latin typeface="Arial" panose="020B0604020202020204" pitchFamily="34" charset="0"/>
                <a:ea typeface="MS PGothic" panose="020B0600070205080204" pitchFamily="34" charset="-128"/>
              </a:defRPr>
            </a:lvl3pPr>
            <a:lvl4pPr marL="1600200" indent="-228600" defTabSz="998538">
              <a:defRPr>
                <a:solidFill>
                  <a:schemeClr val="tx1"/>
                </a:solidFill>
                <a:latin typeface="Arial" panose="020B0604020202020204" pitchFamily="34" charset="0"/>
                <a:ea typeface="MS PGothic" panose="020B0600070205080204" pitchFamily="34" charset="-128"/>
              </a:defRPr>
            </a:lvl4pPr>
            <a:lvl5pPr marL="2057400" indent="-228600" defTabSz="998538">
              <a:defRPr>
                <a:solidFill>
                  <a:schemeClr val="tx1"/>
                </a:solidFill>
                <a:latin typeface="Arial" panose="020B0604020202020204" pitchFamily="34" charset="0"/>
                <a:ea typeface="MS PGothic"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85000"/>
              </a:lnSpc>
              <a:spcBef>
                <a:spcPct val="20000"/>
              </a:spcBef>
              <a:buClr>
                <a:schemeClr val="tx1"/>
              </a:buClr>
            </a:pPr>
            <a:endParaRPr lang="en-US" altLang="en-US" sz="676" dirty="0">
              <a:cs typeface="Arial" panose="020B0604020202020204" pitchFamily="34" charset="0"/>
            </a:endParaRPr>
          </a:p>
        </p:txBody>
      </p:sp>
      <p:sp>
        <p:nvSpPr>
          <p:cNvPr id="2055" name="Rectangle 7"/>
          <p:cNvSpPr>
            <a:spLocks noChangeArrowheads="1"/>
          </p:cNvSpPr>
          <p:nvPr/>
        </p:nvSpPr>
        <p:spPr bwMode="auto">
          <a:xfrm>
            <a:off x="4558225" y="5469256"/>
            <a:ext cx="977266" cy="30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5362" tIns="32146" rIns="65362" bIns="32146"/>
          <a:lstStyle>
            <a:lvl1pPr marL="185738" indent="-185738" defTabSz="998538">
              <a:defRPr>
                <a:solidFill>
                  <a:schemeClr val="tx1"/>
                </a:solidFill>
                <a:latin typeface="Arial" panose="020B0604020202020204" pitchFamily="34" charset="0"/>
                <a:ea typeface="MS PGothic" panose="020B0600070205080204" pitchFamily="34" charset="-128"/>
              </a:defRPr>
            </a:lvl1pPr>
            <a:lvl2pPr marL="742950" indent="-285750" defTabSz="998538">
              <a:defRPr>
                <a:solidFill>
                  <a:schemeClr val="tx1"/>
                </a:solidFill>
                <a:latin typeface="Arial" panose="020B0604020202020204" pitchFamily="34" charset="0"/>
                <a:ea typeface="MS PGothic" panose="020B0600070205080204" pitchFamily="34" charset="-128"/>
              </a:defRPr>
            </a:lvl2pPr>
            <a:lvl3pPr marL="1143000" indent="-228600" defTabSz="998538">
              <a:defRPr>
                <a:solidFill>
                  <a:schemeClr val="tx1"/>
                </a:solidFill>
                <a:latin typeface="Arial" panose="020B0604020202020204" pitchFamily="34" charset="0"/>
                <a:ea typeface="MS PGothic" panose="020B0600070205080204" pitchFamily="34" charset="-128"/>
              </a:defRPr>
            </a:lvl3pPr>
            <a:lvl4pPr marL="1600200" indent="-228600" defTabSz="998538">
              <a:defRPr>
                <a:solidFill>
                  <a:schemeClr val="tx1"/>
                </a:solidFill>
                <a:latin typeface="Arial" panose="020B0604020202020204" pitchFamily="34" charset="0"/>
                <a:ea typeface="MS PGothic" panose="020B0600070205080204" pitchFamily="34" charset="-128"/>
              </a:defRPr>
            </a:lvl4pPr>
            <a:lvl5pPr marL="2057400" indent="-228600" defTabSz="998538">
              <a:defRPr>
                <a:solidFill>
                  <a:schemeClr val="tx1"/>
                </a:solidFill>
                <a:latin typeface="Arial" panose="020B0604020202020204" pitchFamily="34" charset="0"/>
                <a:ea typeface="MS PGothic"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85000"/>
              </a:lnSpc>
              <a:spcBef>
                <a:spcPct val="20000"/>
              </a:spcBef>
            </a:pPr>
            <a:endParaRPr lang="en-US" altLang="en-US" sz="676" b="1" dirty="0">
              <a:cs typeface="Arial" panose="020B0604020202020204" pitchFamily="34" charset="0"/>
            </a:endParaRPr>
          </a:p>
        </p:txBody>
      </p:sp>
      <p:sp>
        <p:nvSpPr>
          <p:cNvPr id="44" name="Rectangle 5"/>
          <p:cNvSpPr>
            <a:spLocks noChangeArrowheads="1"/>
          </p:cNvSpPr>
          <p:nvPr/>
        </p:nvSpPr>
        <p:spPr bwMode="auto">
          <a:xfrm>
            <a:off x="9438997" y="5787382"/>
            <a:ext cx="1163717" cy="46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5362" tIns="32146" rIns="65362" bIns="32146"/>
          <a:lstStyle>
            <a:lvl1pPr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schemeClr val="tx1"/>
              </a:buClr>
            </a:pPr>
            <a:endParaRPr lang="en-US" altLang="en-US" sz="676" dirty="0">
              <a:cs typeface="Arial" panose="020B0604020202020204" pitchFamily="34" charset="0"/>
            </a:endParaRPr>
          </a:p>
        </p:txBody>
      </p:sp>
      <p:sp>
        <p:nvSpPr>
          <p:cNvPr id="53" name="Rectangle 15"/>
          <p:cNvSpPr>
            <a:spLocks noChangeArrowheads="1"/>
          </p:cNvSpPr>
          <p:nvPr/>
        </p:nvSpPr>
        <p:spPr bwMode="auto">
          <a:xfrm>
            <a:off x="3735847" y="5454787"/>
            <a:ext cx="2449810" cy="411480"/>
          </a:xfrm>
          <a:prstGeom prst="rect">
            <a:avLst/>
          </a:prstGeom>
          <a:noFill/>
          <a:ln w="12700">
            <a:noFill/>
            <a:miter lim="800000"/>
            <a:headEnd/>
            <a:tailEnd/>
          </a:ln>
        </p:spPr>
        <p:txBody>
          <a:bodyPr lIns="65362" tIns="32146" rIns="65362" bIns="32146"/>
          <a:lstStyle/>
          <a:p>
            <a:pPr defTabSz="674014">
              <a:lnSpc>
                <a:spcPct val="85000"/>
              </a:lnSpc>
              <a:buClr>
                <a:schemeClr val="tx1"/>
              </a:buClr>
              <a:defRPr/>
            </a:pPr>
            <a:endParaRPr lang="en-US" sz="960" dirty="0">
              <a:latin typeface="Arial" panose="020B0604020202020204" pitchFamily="34" charset="0"/>
              <a:ea typeface="ＭＳ Ｐゴシック" pitchFamily="1" charset="-128"/>
              <a:cs typeface="Arial" panose="020B0604020202020204" pitchFamily="34" charset="0"/>
            </a:endParaRPr>
          </a:p>
        </p:txBody>
      </p:sp>
      <p:pic>
        <p:nvPicPr>
          <p:cNvPr id="25" name="Picture 24" descr="NASA insignia CMYK.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0864" y="492845"/>
            <a:ext cx="727649" cy="601710"/>
          </a:xfrm>
          <a:prstGeom prst="rect">
            <a:avLst/>
          </a:prstGeom>
        </p:spPr>
      </p:pic>
      <p:sp>
        <p:nvSpPr>
          <p:cNvPr id="23" name="Rectangle 9"/>
          <p:cNvSpPr>
            <a:spLocks noChangeArrowheads="1"/>
          </p:cNvSpPr>
          <p:nvPr/>
        </p:nvSpPr>
        <p:spPr bwMode="auto">
          <a:xfrm>
            <a:off x="613189" y="1519719"/>
            <a:ext cx="2531920" cy="136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149" tIns="42860" rIns="87149" bIns="42860"/>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1100" b="1" dirty="0">
                <a:cs typeface="Arial" panose="020B0604020202020204" pitchFamily="34" charset="0"/>
              </a:rPr>
              <a:t>Department of Commerce </a:t>
            </a:r>
          </a:p>
          <a:p>
            <a:pPr marL="205740" indent="-205740">
              <a:buFont typeface="Arial" panose="020B0604020202020204" pitchFamily="34" charset="0"/>
              <a:buChar char="•"/>
            </a:pPr>
            <a:r>
              <a:rPr lang="en-US" sz="1100" dirty="0">
                <a:solidFill>
                  <a:srgbClr val="1B1B1B"/>
                </a:solidFill>
                <a:latin typeface="inter"/>
                <a:hlinkClick r:id="rId5"/>
              </a:rPr>
              <a:t>National Data Buoy Center</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6"/>
              </a:rPr>
              <a:t>National Marine Fisheries Service</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7"/>
              </a:rPr>
              <a:t>National Centers for Environmental Information</a:t>
            </a:r>
            <a:endParaRPr lang="en-US" sz="1100" dirty="0">
              <a:solidFill>
                <a:srgbClr val="1B1B1B"/>
              </a:solidFill>
              <a:latin typeface="inter"/>
            </a:endParaRPr>
          </a:p>
          <a:p>
            <a:pPr marL="0" indent="0"/>
            <a:endParaRPr lang="en-US" sz="1100" dirty="0">
              <a:solidFill>
                <a:srgbClr val="1B1B1B"/>
              </a:solidFill>
              <a:latin typeface="inter"/>
            </a:endParaRPr>
          </a:p>
          <a:p>
            <a:pPr marL="0" indent="0"/>
            <a:endParaRPr lang="en-US" sz="1100" dirty="0">
              <a:solidFill>
                <a:srgbClr val="1B1B1B"/>
              </a:solidFill>
              <a:latin typeface="Public Sans Web"/>
            </a:endParaRPr>
          </a:p>
        </p:txBody>
      </p:sp>
      <p:sp>
        <p:nvSpPr>
          <p:cNvPr id="24" name="Rectangle 8"/>
          <p:cNvSpPr>
            <a:spLocks noChangeArrowheads="1"/>
          </p:cNvSpPr>
          <p:nvPr/>
        </p:nvSpPr>
        <p:spPr bwMode="auto">
          <a:xfrm>
            <a:off x="598226" y="2355533"/>
            <a:ext cx="2293956" cy="159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149" tIns="42860" rIns="87149" bIns="42860"/>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1100" b="1" dirty="0">
                <a:cs typeface="Arial" panose="020B0604020202020204" pitchFamily="34" charset="0"/>
              </a:rPr>
              <a:t>Department of Defense </a:t>
            </a:r>
          </a:p>
          <a:p>
            <a:pPr marL="205740" indent="-205740">
              <a:buFont typeface="Arial" panose="020B0604020202020204" pitchFamily="34" charset="0"/>
              <a:buChar char="•"/>
            </a:pPr>
            <a:r>
              <a:rPr lang="en-US" sz="1100" dirty="0">
                <a:solidFill>
                  <a:srgbClr val="1B1B1B"/>
                </a:solidFill>
                <a:latin typeface="inter"/>
                <a:hlinkClick r:id="rId8"/>
              </a:rPr>
              <a:t>Commander, Naval Meteorology and Oceanography Command</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9"/>
              </a:rPr>
              <a:t>Naval Oceanography Operations Command</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10"/>
              </a:rPr>
              <a:t>Naval Research Laboratory Detachment</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11"/>
              </a:rPr>
              <a:t>Navy Office of Civilian Human Resources</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12"/>
              </a:rPr>
              <a:t>Special Boat Team TWENTY-TWO</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13"/>
              </a:rPr>
              <a:t>NAVSCIATTS</a:t>
            </a:r>
            <a:endParaRPr lang="en-US" sz="1100" dirty="0">
              <a:solidFill>
                <a:srgbClr val="1B1B1B"/>
              </a:solidFill>
              <a:latin typeface="Public Sans Web"/>
            </a:endParaRPr>
          </a:p>
          <a:p>
            <a:br>
              <a:rPr lang="en-US" sz="1100" dirty="0"/>
            </a:br>
            <a:endParaRPr lang="en-US" altLang="en-US" sz="1100" dirty="0">
              <a:cs typeface="Arial" panose="020B0604020202020204" pitchFamily="34" charset="0"/>
            </a:endParaRPr>
          </a:p>
        </p:txBody>
      </p:sp>
      <p:sp>
        <p:nvSpPr>
          <p:cNvPr id="27" name="Rectangle 19"/>
          <p:cNvSpPr>
            <a:spLocks noChangeArrowheads="1"/>
          </p:cNvSpPr>
          <p:nvPr/>
        </p:nvSpPr>
        <p:spPr bwMode="auto">
          <a:xfrm>
            <a:off x="606636" y="4265367"/>
            <a:ext cx="3086100"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149" tIns="42860" rIns="87149" bIns="42860"/>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1100" b="1" dirty="0">
                <a:cs typeface="Arial" panose="020B0604020202020204" pitchFamily="34" charset="0"/>
              </a:rPr>
              <a:t>Department of Energy</a:t>
            </a:r>
          </a:p>
          <a:p>
            <a:pPr marL="205740" indent="-205740">
              <a:buFont typeface="Arial" panose="020B0604020202020204" pitchFamily="34" charset="0"/>
              <a:buChar char="•"/>
            </a:pPr>
            <a:r>
              <a:rPr lang="en-US" sz="1100" dirty="0">
                <a:solidFill>
                  <a:srgbClr val="1B1B1B"/>
                </a:solidFill>
                <a:latin typeface="inter"/>
                <a:hlinkClick r:id="rId14"/>
              </a:rPr>
              <a:t>Department of Energy</a:t>
            </a:r>
            <a:endParaRPr lang="en-US" sz="1100" dirty="0">
              <a:solidFill>
                <a:srgbClr val="1B1B1B"/>
              </a:solidFill>
              <a:latin typeface="Public Sans Web"/>
            </a:endParaRPr>
          </a:p>
        </p:txBody>
      </p:sp>
      <p:sp>
        <p:nvSpPr>
          <p:cNvPr id="28" name="Rectangle 9"/>
          <p:cNvSpPr>
            <a:spLocks noChangeArrowheads="1"/>
          </p:cNvSpPr>
          <p:nvPr/>
        </p:nvSpPr>
        <p:spPr bwMode="auto">
          <a:xfrm>
            <a:off x="604614" y="5615875"/>
            <a:ext cx="3108343" cy="41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149" tIns="42860" rIns="87149" bIns="42860"/>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1100" b="1" dirty="0">
                <a:cs typeface="Arial" panose="020B0604020202020204" pitchFamily="34" charset="0"/>
              </a:rPr>
              <a:t>Department of Homeland Security </a:t>
            </a:r>
          </a:p>
          <a:p>
            <a:pPr marL="205740" indent="-205740">
              <a:buFont typeface="Arial" panose="020B0604020202020204" pitchFamily="34" charset="0"/>
              <a:buChar char="•"/>
            </a:pPr>
            <a:r>
              <a:rPr lang="en-US" sz="1100" dirty="0">
                <a:solidFill>
                  <a:srgbClr val="1B1B1B"/>
                </a:solidFill>
                <a:latin typeface="inter"/>
                <a:hlinkClick r:id="rId15"/>
              </a:rPr>
              <a:t>Immigration Customs Enforcement</a:t>
            </a:r>
            <a:endParaRPr lang="en-US" sz="1100" dirty="0">
              <a:solidFill>
                <a:srgbClr val="1B1B1B"/>
              </a:solidFill>
              <a:latin typeface="Public Sans Web"/>
            </a:endParaRPr>
          </a:p>
        </p:txBody>
      </p:sp>
      <p:sp>
        <p:nvSpPr>
          <p:cNvPr id="29" name="Rectangle 3"/>
          <p:cNvSpPr>
            <a:spLocks noChangeArrowheads="1"/>
          </p:cNvSpPr>
          <p:nvPr/>
        </p:nvSpPr>
        <p:spPr bwMode="auto">
          <a:xfrm>
            <a:off x="600005" y="4658452"/>
            <a:ext cx="2378656" cy="61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149" tIns="42860" rIns="87149" bIns="42860"/>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1100" b="1" dirty="0">
                <a:cs typeface="Arial" panose="020B0604020202020204" pitchFamily="34" charset="0"/>
              </a:rPr>
              <a:t>Department of Interior</a:t>
            </a:r>
          </a:p>
          <a:p>
            <a:pPr marL="205740" indent="-205740">
              <a:buFont typeface="Arial" panose="020B0604020202020204" pitchFamily="34" charset="0"/>
              <a:buChar char="•"/>
            </a:pPr>
            <a:r>
              <a:rPr lang="en-US" sz="1100" dirty="0">
                <a:solidFill>
                  <a:srgbClr val="1B1B1B"/>
                </a:solidFill>
                <a:latin typeface="inter"/>
                <a:hlinkClick r:id="rId16"/>
              </a:rPr>
              <a:t>Hydrologic Instrumentation Facility – U.S. Geological Survey</a:t>
            </a:r>
            <a:endParaRPr lang="en-US" sz="1100" dirty="0">
              <a:solidFill>
                <a:srgbClr val="1B1B1B"/>
              </a:solidFill>
              <a:latin typeface="Public Sans Web"/>
            </a:endParaRPr>
          </a:p>
        </p:txBody>
      </p:sp>
      <p:sp>
        <p:nvSpPr>
          <p:cNvPr id="32" name="Rectangle 4"/>
          <p:cNvSpPr>
            <a:spLocks noChangeArrowheads="1"/>
          </p:cNvSpPr>
          <p:nvPr/>
        </p:nvSpPr>
        <p:spPr bwMode="auto">
          <a:xfrm>
            <a:off x="8732490" y="1556482"/>
            <a:ext cx="2756185" cy="180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149" tIns="42860" rIns="87149" bIns="42860"/>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1100" b="1" dirty="0">
                <a:cs typeface="Arial" panose="020B0604020202020204" pitchFamily="34" charset="0"/>
              </a:rPr>
              <a:t>State of Louisiana </a:t>
            </a:r>
          </a:p>
          <a:p>
            <a:pPr marL="205740" indent="-205740">
              <a:buFont typeface="Arial" panose="020B0604020202020204" pitchFamily="34" charset="0"/>
              <a:buChar char="•"/>
            </a:pPr>
            <a:r>
              <a:rPr lang="en-US" sz="1100" dirty="0">
                <a:solidFill>
                  <a:srgbClr val="1B1B1B"/>
                </a:solidFill>
                <a:latin typeface="inter"/>
                <a:hlinkClick r:id="rId17"/>
              </a:rPr>
              <a:t>Louisiana Technology Transfer Office</a:t>
            </a:r>
            <a:endParaRPr lang="en-US" sz="1100" dirty="0">
              <a:solidFill>
                <a:srgbClr val="1B1B1B"/>
              </a:solidFill>
              <a:latin typeface="Public Sans Web"/>
            </a:endParaRPr>
          </a:p>
          <a:p>
            <a:pPr defTabSz="674014">
              <a:lnSpc>
                <a:spcPct val="85000"/>
              </a:lnSpc>
              <a:buClr>
                <a:schemeClr val="tx1"/>
              </a:buClr>
              <a:defRPr/>
            </a:pPr>
            <a:endParaRPr lang="en-US" sz="1100" b="1" dirty="0">
              <a:ea typeface="ＭＳ Ｐゴシック" pitchFamily="1" charset="-128"/>
              <a:cs typeface="Arial" panose="020B0604020202020204" pitchFamily="34" charset="0"/>
            </a:endParaRPr>
          </a:p>
          <a:p>
            <a:pPr marL="102870" indent="-102870" defTabSz="898685">
              <a:lnSpc>
                <a:spcPct val="85000"/>
              </a:lnSpc>
              <a:spcBef>
                <a:spcPct val="20000"/>
              </a:spcBef>
              <a:buClr>
                <a:prstClr val="black"/>
              </a:buClr>
              <a:defRPr/>
            </a:pPr>
            <a:r>
              <a:rPr lang="en-US" altLang="en-US" sz="1100" b="1" dirty="0">
                <a:cs typeface="Arial" panose="020B0604020202020204" pitchFamily="34" charset="0"/>
              </a:rPr>
              <a:t>State of Mississippi</a:t>
            </a:r>
            <a:endParaRPr lang="en-US" altLang="en-US" sz="1100" dirty="0">
              <a:cs typeface="Arial" panose="020B0604020202020204" pitchFamily="34" charset="0"/>
            </a:endParaRPr>
          </a:p>
          <a:p>
            <a:pPr marL="205740" indent="-205740">
              <a:buFont typeface="Arial" panose="020B0604020202020204" pitchFamily="34" charset="0"/>
              <a:buChar char="•"/>
            </a:pPr>
            <a:r>
              <a:rPr lang="en-US" sz="1100" dirty="0">
                <a:solidFill>
                  <a:srgbClr val="1B1B1B"/>
                </a:solidFill>
                <a:latin typeface="inter"/>
                <a:hlinkClick r:id="rId18"/>
              </a:rPr>
              <a:t>Center of Higher Learning</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19"/>
              </a:rPr>
              <a:t>Mississippi Enterprise for Technology</a:t>
            </a:r>
            <a:r>
              <a:rPr lang="en-US" sz="1100" dirty="0">
                <a:solidFill>
                  <a:srgbClr val="1B1B1B"/>
                </a:solidFill>
                <a:latin typeface="inter"/>
              </a:rPr>
              <a:t> (MSET)</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20"/>
              </a:rPr>
              <a:t>Northern Gulf Institute – Mississippi Science and Technology Center</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21"/>
              </a:rPr>
              <a:t>School of Ocean Science and Engineering – University of Southern Mississippi</a:t>
            </a:r>
            <a:endParaRPr lang="en-US" sz="1100" dirty="0">
              <a:solidFill>
                <a:srgbClr val="1B1B1B"/>
              </a:solidFill>
              <a:latin typeface="Public Sans Web"/>
            </a:endParaRPr>
          </a:p>
        </p:txBody>
      </p:sp>
      <p:sp>
        <p:nvSpPr>
          <p:cNvPr id="33" name="Rectangle 16"/>
          <p:cNvSpPr>
            <a:spLocks noChangeArrowheads="1"/>
          </p:cNvSpPr>
          <p:nvPr/>
        </p:nvSpPr>
        <p:spPr bwMode="auto">
          <a:xfrm>
            <a:off x="2746835" y="5293711"/>
            <a:ext cx="4430057" cy="10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149" tIns="42860" rIns="87149" bIns="42860"/>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102870" indent="-102870" defTabSz="898685">
              <a:lnSpc>
                <a:spcPct val="85000"/>
              </a:lnSpc>
              <a:spcBef>
                <a:spcPct val="20000"/>
              </a:spcBef>
              <a:buClr>
                <a:prstClr val="black"/>
              </a:buClr>
              <a:defRPr/>
            </a:pPr>
            <a:endParaRPr lang="en-US" sz="960" dirty="0">
              <a:solidFill>
                <a:srgbClr val="1B1B1B"/>
              </a:solidFill>
              <a:latin typeface="Public Sans Web"/>
            </a:endParaRPr>
          </a:p>
        </p:txBody>
      </p:sp>
      <p:sp>
        <p:nvSpPr>
          <p:cNvPr id="35" name="Rectangle 19"/>
          <p:cNvSpPr>
            <a:spLocks noChangeArrowheads="1"/>
          </p:cNvSpPr>
          <p:nvPr/>
        </p:nvSpPr>
        <p:spPr bwMode="auto">
          <a:xfrm>
            <a:off x="600974" y="5204071"/>
            <a:ext cx="2298068" cy="46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149" tIns="42860" rIns="87149" bIns="42860"/>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1100" b="1" dirty="0">
                <a:cs typeface="Arial" panose="020B0604020202020204" pitchFamily="34" charset="0"/>
              </a:rPr>
              <a:t>Government Publishing Office</a:t>
            </a:r>
          </a:p>
          <a:p>
            <a:pPr marL="205740" indent="-205740">
              <a:buFont typeface="Arial" panose="020B0604020202020204" pitchFamily="34" charset="0"/>
              <a:buChar char="•"/>
            </a:pPr>
            <a:r>
              <a:rPr lang="en-US" sz="1100" dirty="0">
                <a:solidFill>
                  <a:srgbClr val="1B1B1B"/>
                </a:solidFill>
                <a:latin typeface="inter"/>
                <a:hlinkClick r:id="rId22"/>
              </a:rPr>
              <a:t>Government Publishing Office</a:t>
            </a:r>
            <a:endParaRPr lang="en-US" sz="1100" dirty="0">
              <a:solidFill>
                <a:srgbClr val="1B1B1B"/>
              </a:solidFill>
              <a:latin typeface="Public Sans Web"/>
            </a:endParaRPr>
          </a:p>
        </p:txBody>
      </p:sp>
      <p:sp>
        <p:nvSpPr>
          <p:cNvPr id="38" name="Rectangle 13"/>
          <p:cNvSpPr>
            <a:spLocks noChangeArrowheads="1"/>
          </p:cNvSpPr>
          <p:nvPr/>
        </p:nvSpPr>
        <p:spPr bwMode="auto">
          <a:xfrm>
            <a:off x="8730975" y="3483009"/>
            <a:ext cx="2727538" cy="266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149" tIns="42860" rIns="87149" bIns="42860"/>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1100" b="1" dirty="0">
                <a:cs typeface="Arial" panose="020B0604020202020204" pitchFamily="34" charset="0"/>
              </a:rPr>
              <a:t>Contractors </a:t>
            </a:r>
          </a:p>
          <a:p>
            <a:pPr marL="205740" indent="-205740">
              <a:buFont typeface="Arial" panose="020B0604020202020204" pitchFamily="34" charset="0"/>
              <a:buChar char="•"/>
            </a:pPr>
            <a:r>
              <a:rPr lang="en-US" sz="1100" dirty="0">
                <a:solidFill>
                  <a:srgbClr val="1B1B1B"/>
                </a:solidFill>
                <a:latin typeface="inter"/>
                <a:hlinkClick r:id="rId23"/>
              </a:rPr>
              <a:t>Aerojet Rocketdyne, Inc.</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24"/>
              </a:rPr>
              <a:t>ALUTIIQ Essential Services, LLC</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25"/>
              </a:rPr>
              <a:t>S3 (Syncom Space Services)</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26"/>
              </a:rPr>
              <a:t>SaiTech, Inc.</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27"/>
              </a:rPr>
              <a:t>Pacific Architects &amp; Engineers, Inc. (PAE)</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28"/>
              </a:rPr>
              <a:t>General Dynamics Information Technology</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29"/>
              </a:rPr>
              <a:t>Chenega Global Protection, LLC</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30"/>
              </a:rPr>
              <a:t>Lockheed Martin Mississippi Space and Technology Center</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31"/>
              </a:rPr>
              <a:t>Leidos, Inc.</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32"/>
              </a:rPr>
              <a:t>Bastion Technologies, Inc.</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Public Sans Web"/>
              </a:rPr>
              <a:t>CBF Partners JV, LLC</a:t>
            </a:r>
          </a:p>
          <a:p>
            <a:pPr marL="205740" indent="-205740">
              <a:buFont typeface="Arial" panose="020B0604020202020204" pitchFamily="34" charset="0"/>
              <a:buChar char="•"/>
            </a:pPr>
            <a:r>
              <a:rPr lang="en-US" sz="1100" dirty="0">
                <a:solidFill>
                  <a:srgbClr val="1B1B1B"/>
                </a:solidFill>
                <a:latin typeface="inter"/>
                <a:hlinkClick r:id="rId33"/>
              </a:rPr>
              <a:t>MDW Associates</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34"/>
              </a:rPr>
              <a:t>Rolls Royce North America</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35"/>
              </a:rPr>
              <a:t>Relativity Space</a:t>
            </a:r>
            <a:endParaRPr lang="en-US" sz="1100" dirty="0">
              <a:solidFill>
                <a:srgbClr val="1B1B1B"/>
              </a:solidFill>
              <a:latin typeface="Public Sans Web"/>
            </a:endParaRPr>
          </a:p>
        </p:txBody>
      </p:sp>
      <p:sp>
        <p:nvSpPr>
          <p:cNvPr id="39" name="TextBox 38"/>
          <p:cNvSpPr txBox="1"/>
          <p:nvPr/>
        </p:nvSpPr>
        <p:spPr>
          <a:xfrm>
            <a:off x="9797963" y="6307351"/>
            <a:ext cx="1784438" cy="216982"/>
          </a:xfrm>
          <a:prstGeom prst="rect">
            <a:avLst/>
          </a:prstGeom>
          <a:noFill/>
        </p:spPr>
        <p:txBody>
          <a:bodyPr wrap="square" rtlCol="0">
            <a:spAutoFit/>
          </a:bodyPr>
          <a:lstStyle/>
          <a:p>
            <a:pPr algn="r"/>
            <a:fld id="{93737EBC-96AF-4B8C-AE89-A5016F0879C2}" type="slidenum">
              <a:rPr lang="en-US" sz="810"/>
              <a:t>2</a:t>
            </a:fld>
            <a:endParaRPr lang="en-US" sz="810" dirty="0"/>
          </a:p>
        </p:txBody>
      </p:sp>
      <p:sp>
        <p:nvSpPr>
          <p:cNvPr id="2" name="Rectangle 1">
            <a:extLst>
              <a:ext uri="{FF2B5EF4-FFF2-40B4-BE49-F238E27FC236}">
                <a16:creationId xmlns:a16="http://schemas.microsoft.com/office/drawing/2014/main" id="{1BCAFE16-2557-4F59-8955-DEE1D48E98BF}"/>
              </a:ext>
            </a:extLst>
          </p:cNvPr>
          <p:cNvSpPr/>
          <p:nvPr/>
        </p:nvSpPr>
        <p:spPr>
          <a:xfrm>
            <a:off x="1" y="8655"/>
            <a:ext cx="12192000" cy="923330"/>
          </a:xfrm>
          <a:prstGeom prst="rect">
            <a:avLst/>
          </a:prstGeom>
        </p:spPr>
        <p:txBody>
          <a:bodyPr wrap="square">
            <a:spAutoFit/>
          </a:bodyPr>
          <a:lstStyle/>
          <a:p>
            <a:pPr algn="ctr"/>
            <a:r>
              <a:rPr 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ea typeface="Gulim" panose="020B0600000101010101" pitchFamily="34" charset="-127"/>
                <a:cs typeface="Arial" panose="020B0604020202020204" pitchFamily="34" charset="0"/>
              </a:rPr>
              <a:t>SSC Federal City</a:t>
            </a:r>
            <a:br>
              <a:rPr 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ea typeface="Gulim" panose="020B0600000101010101" pitchFamily="34" charset="-127"/>
                <a:cs typeface="Arial" panose="020B0604020202020204" pitchFamily="34" charset="0"/>
              </a:rPr>
            </a:br>
            <a:r>
              <a:rPr lang="en-US" sz="2200" b="1" dirty="0">
                <a:solidFill>
                  <a:schemeClr val="bg1"/>
                </a:solidFill>
                <a:effectLst>
                  <a:outerShdw blurRad="50800" dist="38100" dir="2700000" algn="tl" rotWithShape="0">
                    <a:prstClr val="black">
                      <a:alpha val="40000"/>
                    </a:prstClr>
                  </a:outerShdw>
                </a:effectLst>
                <a:latin typeface="Arial" panose="020B0604020202020204" pitchFamily="34" charset="0"/>
                <a:ea typeface="Gulim" panose="020B0600000101010101" pitchFamily="34" charset="-127"/>
                <a:cs typeface="Arial" panose="020B0604020202020204" pitchFamily="34" charset="0"/>
              </a:rPr>
              <a:t>https://www.nasa.gov/stennis/about-stennis/employers-and-careers/</a:t>
            </a:r>
          </a:p>
        </p:txBody>
      </p:sp>
      <p:sp>
        <p:nvSpPr>
          <p:cNvPr id="6" name="TextBox 5">
            <a:extLst>
              <a:ext uri="{FF2B5EF4-FFF2-40B4-BE49-F238E27FC236}">
                <a16:creationId xmlns:a16="http://schemas.microsoft.com/office/drawing/2014/main" id="{F74D360A-50D4-6F15-CF13-950491B88C6E}"/>
              </a:ext>
            </a:extLst>
          </p:cNvPr>
          <p:cNvSpPr txBox="1"/>
          <p:nvPr/>
        </p:nvSpPr>
        <p:spPr>
          <a:xfrm>
            <a:off x="3811603" y="5454787"/>
            <a:ext cx="3965632" cy="1107996"/>
          </a:xfrm>
          <a:prstGeom prst="rect">
            <a:avLst/>
          </a:prstGeom>
          <a:noFill/>
        </p:spPr>
        <p:txBody>
          <a:bodyPr wrap="square">
            <a:spAutoFit/>
          </a:bodyPr>
          <a:lstStyle/>
          <a:p>
            <a:pPr algn="l"/>
            <a:r>
              <a:rPr lang="en-US" sz="1100" b="1" dirty="0">
                <a:solidFill>
                  <a:srgbClr val="1B1B1B"/>
                </a:solidFill>
              </a:rPr>
              <a:t>National Aeronautics and Space Administration</a:t>
            </a:r>
          </a:p>
          <a:p>
            <a:pPr marL="205740" indent="-205740">
              <a:buFont typeface="Arial" panose="020B0604020202020204" pitchFamily="34" charset="0"/>
              <a:buChar char="•"/>
            </a:pPr>
            <a:r>
              <a:rPr lang="en-US" sz="1100" dirty="0">
                <a:solidFill>
                  <a:srgbClr val="1B1B1B"/>
                </a:solidFill>
                <a:latin typeface="inter"/>
                <a:hlinkClick r:id="rId36"/>
              </a:rPr>
              <a:t>John C. Stennis Space Center</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37"/>
              </a:rPr>
              <a:t>NASA Shared Services Center</a:t>
            </a:r>
            <a:endParaRPr lang="en-US" sz="1100" dirty="0">
              <a:solidFill>
                <a:srgbClr val="1B1B1B"/>
              </a:solidFill>
              <a:latin typeface="Public Sans Web"/>
            </a:endParaRPr>
          </a:p>
          <a:p>
            <a:pPr marL="205740" indent="-205740">
              <a:buFont typeface="Arial" panose="020B0604020202020204" pitchFamily="34" charset="0"/>
              <a:buChar char="•"/>
            </a:pPr>
            <a:r>
              <a:rPr lang="en-US" sz="1100" dirty="0">
                <a:solidFill>
                  <a:srgbClr val="1B1B1B"/>
                </a:solidFill>
                <a:latin typeface="inter"/>
                <a:hlinkClick r:id="rId38"/>
              </a:rPr>
              <a:t>National Center for Critical Information Processing and Storage</a:t>
            </a:r>
            <a:endParaRPr lang="en-US" sz="1100" dirty="0">
              <a:solidFill>
                <a:srgbClr val="1B1B1B"/>
              </a:solidFill>
              <a:latin typeface="Public Sans Web"/>
            </a:endParaRPr>
          </a:p>
          <a:p>
            <a:br>
              <a:rPr lang="en-US" sz="1100" dirty="0">
                <a:solidFill>
                  <a:srgbClr val="1B1B1B"/>
                </a:solidFill>
                <a:latin typeface="Public Sans Web"/>
              </a:rPr>
            </a:br>
            <a:endParaRPr lang="en-US" sz="1100" dirty="0"/>
          </a:p>
        </p:txBody>
      </p:sp>
    </p:spTree>
    <p:extLst>
      <p:ext uri="{BB962C8B-B14F-4D97-AF65-F5344CB8AC3E}">
        <p14:creationId xmlns:p14="http://schemas.microsoft.com/office/powerpoint/2010/main" val="418965282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3D4D6-B5AB-1E5A-8831-9137FC1DE8DD}"/>
              </a:ext>
            </a:extLst>
          </p:cNvPr>
          <p:cNvSpPr>
            <a:spLocks noGrp="1"/>
          </p:cNvSpPr>
          <p:nvPr>
            <p:ph type="title"/>
          </p:nvPr>
        </p:nvSpPr>
        <p:spPr>
          <a:xfrm>
            <a:off x="0" y="1"/>
            <a:ext cx="12192000" cy="939799"/>
          </a:xfrm>
        </p:spPr>
        <p:txBody>
          <a:bodyPr/>
          <a:lstStyle/>
          <a:p>
            <a:r>
              <a:rPr lang="en-US" dirty="0">
                <a:solidFill>
                  <a:schemeClr val="tx1"/>
                </a:solidFill>
                <a:latin typeface="+mj-lt"/>
              </a:rPr>
              <a:t>ELIGIBLE NAICS CODES</a:t>
            </a:r>
            <a:endParaRPr lang="en-US" dirty="0">
              <a:latin typeface="+mj-lt"/>
            </a:endParaRPr>
          </a:p>
        </p:txBody>
      </p:sp>
      <p:graphicFrame>
        <p:nvGraphicFramePr>
          <p:cNvPr id="4" name="Table 4">
            <a:extLst>
              <a:ext uri="{FF2B5EF4-FFF2-40B4-BE49-F238E27FC236}">
                <a16:creationId xmlns:a16="http://schemas.microsoft.com/office/drawing/2014/main" id="{8FE15338-087D-A35A-5565-24D7088167CF}"/>
              </a:ext>
            </a:extLst>
          </p:cNvPr>
          <p:cNvGraphicFramePr>
            <a:graphicFrameLocks noGrp="1"/>
          </p:cNvGraphicFramePr>
          <p:nvPr>
            <p:ph idx="1"/>
          </p:nvPr>
        </p:nvGraphicFramePr>
        <p:xfrm>
          <a:off x="397933" y="1371600"/>
          <a:ext cx="11252200" cy="4866654"/>
        </p:xfrm>
        <a:graphic>
          <a:graphicData uri="http://schemas.openxmlformats.org/drawingml/2006/table">
            <a:tbl>
              <a:tblPr firstRow="1" bandRow="1">
                <a:tableStyleId>{3B4B98B0-60AC-42C2-AFA5-B58CD77FA1E5}</a:tableStyleId>
              </a:tblPr>
              <a:tblGrid>
                <a:gridCol w="1678633">
                  <a:extLst>
                    <a:ext uri="{9D8B030D-6E8A-4147-A177-3AD203B41FA5}">
                      <a16:colId xmlns:a16="http://schemas.microsoft.com/office/drawing/2014/main" val="2698073900"/>
                    </a:ext>
                  </a:extLst>
                </a:gridCol>
                <a:gridCol w="9573567">
                  <a:extLst>
                    <a:ext uri="{9D8B030D-6E8A-4147-A177-3AD203B41FA5}">
                      <a16:colId xmlns:a16="http://schemas.microsoft.com/office/drawing/2014/main" val="1971412503"/>
                    </a:ext>
                  </a:extLst>
                </a:gridCol>
              </a:tblGrid>
              <a:tr h="337031">
                <a:tc>
                  <a:txBody>
                    <a:bodyPr/>
                    <a:lstStyle/>
                    <a:p>
                      <a:pPr algn="l" rtl="0" fontAlgn="ctr"/>
                      <a:r>
                        <a:rPr lang="en-US" sz="1800" b="1" u="none" strike="noStrike" dirty="0">
                          <a:solidFill>
                            <a:schemeClr val="tx1"/>
                          </a:solidFill>
                          <a:effectLst/>
                        </a:rPr>
                        <a:t>CODE</a:t>
                      </a:r>
                      <a:endParaRPr lang="en-US" sz="1800" b="1" i="0" u="none" strike="noStrike" dirty="0">
                        <a:solidFill>
                          <a:schemeClr val="tx1"/>
                        </a:solidFill>
                        <a:effectLst/>
                        <a:latin typeface="+mn-lt"/>
                      </a:endParaRPr>
                    </a:p>
                  </a:txBody>
                  <a:tcPr marL="381000" marR="6350" marT="6350" marB="0" anchor="ctr"/>
                </a:tc>
                <a:tc>
                  <a:txBody>
                    <a:bodyPr/>
                    <a:lstStyle/>
                    <a:p>
                      <a:pPr algn="l" rtl="0" fontAlgn="ctr"/>
                      <a:r>
                        <a:rPr lang="en-US" sz="1800" b="1" u="none" strike="noStrike" dirty="0">
                          <a:solidFill>
                            <a:schemeClr val="tx1"/>
                          </a:solidFill>
                          <a:effectLst/>
                        </a:rPr>
                        <a:t>DESCRIPTION</a:t>
                      </a:r>
                      <a:endParaRPr lang="en-US" sz="1800" b="1" i="0" u="none" strike="noStrike" dirty="0">
                        <a:solidFill>
                          <a:schemeClr val="tx1"/>
                        </a:solidFill>
                        <a:effectLst/>
                        <a:latin typeface="+mn-lt"/>
                      </a:endParaRPr>
                    </a:p>
                  </a:txBody>
                  <a:tcPr marL="381000" marR="6350" marT="6350" marB="0" anchor="ctr"/>
                </a:tc>
                <a:extLst>
                  <a:ext uri="{0D108BD9-81ED-4DB2-BD59-A6C34878D82A}">
                    <a16:rowId xmlns:a16="http://schemas.microsoft.com/office/drawing/2014/main" val="3063635012"/>
                  </a:ext>
                </a:extLst>
              </a:tr>
              <a:tr h="337031">
                <a:tc>
                  <a:txBody>
                    <a:bodyPr/>
                    <a:lstStyle/>
                    <a:p>
                      <a:pPr algn="l" rtl="0" fontAlgn="ctr"/>
                      <a:r>
                        <a:rPr lang="en-US" sz="1200" b="1" u="none" strike="noStrike" dirty="0">
                          <a:solidFill>
                            <a:schemeClr val="tx1"/>
                          </a:solidFill>
                          <a:effectLst/>
                        </a:rPr>
                        <a:t>325120</a:t>
                      </a:r>
                      <a:endParaRPr lang="en-US" sz="1200" b="1" i="0" u="none" strike="noStrike" dirty="0">
                        <a:solidFill>
                          <a:schemeClr val="tx1"/>
                        </a:solidFill>
                        <a:effectLst/>
                        <a:latin typeface="+mn-lt"/>
                      </a:endParaRPr>
                    </a:p>
                  </a:txBody>
                  <a:tcPr marL="381000" marR="6350" marT="6350" marB="0" anchor="ctr"/>
                </a:tc>
                <a:tc>
                  <a:txBody>
                    <a:bodyPr/>
                    <a:lstStyle/>
                    <a:p>
                      <a:pPr algn="l" rtl="0" fontAlgn="ctr"/>
                      <a:r>
                        <a:rPr lang="en-US" sz="1200" b="1" u="none" strike="noStrike" dirty="0">
                          <a:solidFill>
                            <a:schemeClr val="tx1"/>
                          </a:solidFill>
                          <a:effectLst/>
                        </a:rPr>
                        <a:t>INDUSTRIAL GAS MANUFACTURING</a:t>
                      </a:r>
                      <a:endParaRPr lang="en-US" sz="1200" b="1" i="0" u="none" strike="noStrike" dirty="0">
                        <a:solidFill>
                          <a:schemeClr val="tx1"/>
                        </a:solidFill>
                        <a:effectLst/>
                        <a:latin typeface="+mn-lt"/>
                      </a:endParaRPr>
                    </a:p>
                  </a:txBody>
                  <a:tcPr marL="381000" marR="6350" marT="6350" marB="0" anchor="ctr"/>
                </a:tc>
                <a:extLst>
                  <a:ext uri="{0D108BD9-81ED-4DB2-BD59-A6C34878D82A}">
                    <a16:rowId xmlns:a16="http://schemas.microsoft.com/office/drawing/2014/main" val="2191951864"/>
                  </a:ext>
                </a:extLst>
              </a:tr>
              <a:tr h="337031">
                <a:tc>
                  <a:txBody>
                    <a:bodyPr/>
                    <a:lstStyle/>
                    <a:p>
                      <a:pPr algn="l" rtl="0" fontAlgn="ctr"/>
                      <a:r>
                        <a:rPr lang="en-US" sz="1200" b="1" u="none" strike="noStrike">
                          <a:solidFill>
                            <a:schemeClr val="tx1"/>
                          </a:solidFill>
                          <a:effectLst/>
                        </a:rPr>
                        <a:t>333314</a:t>
                      </a:r>
                      <a:endParaRPr lang="en-US" sz="1200" b="1" i="0" u="none" strike="noStrike">
                        <a:solidFill>
                          <a:schemeClr val="tx1"/>
                        </a:solidFill>
                        <a:effectLst/>
                        <a:latin typeface="+mn-lt"/>
                      </a:endParaRPr>
                    </a:p>
                  </a:txBody>
                  <a:tcPr marL="381000" marR="6350" marT="6350" marB="0" anchor="ctr"/>
                </a:tc>
                <a:tc>
                  <a:txBody>
                    <a:bodyPr/>
                    <a:lstStyle/>
                    <a:p>
                      <a:pPr algn="l" rtl="0" fontAlgn="ctr"/>
                      <a:r>
                        <a:rPr lang="en-US" sz="1200" b="1" u="none" strike="noStrike" dirty="0">
                          <a:solidFill>
                            <a:schemeClr val="tx1"/>
                          </a:solidFill>
                          <a:effectLst/>
                        </a:rPr>
                        <a:t>OPTICAL INSTRUMENT AND LENS MANUFACTURING</a:t>
                      </a:r>
                      <a:endParaRPr lang="en-US" sz="1200" b="1" i="0" u="none" strike="noStrike" dirty="0">
                        <a:solidFill>
                          <a:schemeClr val="tx1"/>
                        </a:solidFill>
                        <a:effectLst/>
                        <a:latin typeface="+mn-lt"/>
                      </a:endParaRPr>
                    </a:p>
                  </a:txBody>
                  <a:tcPr marL="381000" marR="6350" marT="6350" marB="0" anchor="ctr"/>
                </a:tc>
                <a:extLst>
                  <a:ext uri="{0D108BD9-81ED-4DB2-BD59-A6C34878D82A}">
                    <a16:rowId xmlns:a16="http://schemas.microsoft.com/office/drawing/2014/main" val="1957787852"/>
                  </a:ext>
                </a:extLst>
              </a:tr>
              <a:tr h="411141">
                <a:tc>
                  <a:txBody>
                    <a:bodyPr/>
                    <a:lstStyle/>
                    <a:p>
                      <a:pPr algn="l" rtl="0" fontAlgn="ctr"/>
                      <a:r>
                        <a:rPr lang="en-US" sz="1200" b="1" u="none" strike="noStrike">
                          <a:solidFill>
                            <a:schemeClr val="tx1"/>
                          </a:solidFill>
                          <a:effectLst/>
                        </a:rPr>
                        <a:t>334511</a:t>
                      </a:r>
                      <a:endParaRPr lang="en-US" sz="1200" b="1" i="0" u="none" strike="noStrike">
                        <a:solidFill>
                          <a:schemeClr val="tx1"/>
                        </a:solidFill>
                        <a:effectLst/>
                        <a:latin typeface="+mn-lt"/>
                      </a:endParaRPr>
                    </a:p>
                  </a:txBody>
                  <a:tcPr marL="381000" marR="6350" marT="6350" marB="0" anchor="ctr"/>
                </a:tc>
                <a:tc>
                  <a:txBody>
                    <a:bodyPr/>
                    <a:lstStyle/>
                    <a:p>
                      <a:pPr algn="l" rtl="0" fontAlgn="ctr"/>
                      <a:r>
                        <a:rPr lang="en-US" sz="1200" b="1" u="none" strike="noStrike" dirty="0">
                          <a:solidFill>
                            <a:schemeClr val="tx1"/>
                          </a:solidFill>
                          <a:effectLst/>
                        </a:rPr>
                        <a:t>SEARCH, DETECTION, NAVIGATION, GUIDANCE, AERONAUTICAL, AND NAUTICAL SYSTEMS, AND INSTRUMENT MANUFACTURING</a:t>
                      </a:r>
                      <a:endParaRPr lang="en-US" sz="1200" b="1" i="0" u="none" strike="noStrike" dirty="0">
                        <a:solidFill>
                          <a:schemeClr val="tx1"/>
                        </a:solidFill>
                        <a:effectLst/>
                        <a:latin typeface="+mn-lt"/>
                      </a:endParaRPr>
                    </a:p>
                  </a:txBody>
                  <a:tcPr marL="381000" marR="6350" marT="6350" marB="0" anchor="ctr"/>
                </a:tc>
                <a:extLst>
                  <a:ext uri="{0D108BD9-81ED-4DB2-BD59-A6C34878D82A}">
                    <a16:rowId xmlns:a16="http://schemas.microsoft.com/office/drawing/2014/main" val="2567181286"/>
                  </a:ext>
                </a:extLst>
              </a:tr>
              <a:tr h="337031">
                <a:tc>
                  <a:txBody>
                    <a:bodyPr/>
                    <a:lstStyle/>
                    <a:p>
                      <a:pPr algn="l" rtl="0" fontAlgn="ctr"/>
                      <a:r>
                        <a:rPr lang="en-US" sz="1200" b="1" u="none" strike="noStrike">
                          <a:solidFill>
                            <a:schemeClr val="tx1"/>
                          </a:solidFill>
                          <a:effectLst/>
                        </a:rPr>
                        <a:t>336414</a:t>
                      </a:r>
                      <a:endParaRPr lang="en-US" sz="1200" b="1" i="0" u="none" strike="noStrike">
                        <a:solidFill>
                          <a:schemeClr val="tx1"/>
                        </a:solidFill>
                        <a:effectLst/>
                        <a:latin typeface="+mn-lt"/>
                      </a:endParaRPr>
                    </a:p>
                  </a:txBody>
                  <a:tcPr marL="381000" marR="6350" marT="6350" marB="0" anchor="ctr"/>
                </a:tc>
                <a:tc>
                  <a:txBody>
                    <a:bodyPr/>
                    <a:lstStyle/>
                    <a:p>
                      <a:pPr algn="l" rtl="0" fontAlgn="ctr"/>
                      <a:r>
                        <a:rPr lang="en-US" sz="1200" b="1" u="none" strike="noStrike">
                          <a:solidFill>
                            <a:schemeClr val="tx1"/>
                          </a:solidFill>
                          <a:effectLst/>
                        </a:rPr>
                        <a:t>GUIDED MISSILE AND SPACE VEHICLE MANUFACTURING</a:t>
                      </a:r>
                      <a:endParaRPr lang="en-US" sz="1200" b="1" i="0" u="none" strike="noStrike">
                        <a:solidFill>
                          <a:schemeClr val="tx1"/>
                        </a:solidFill>
                        <a:effectLst/>
                        <a:latin typeface="+mn-lt"/>
                      </a:endParaRPr>
                    </a:p>
                  </a:txBody>
                  <a:tcPr marL="381000" marR="6350" marT="6350" marB="0" anchor="ctr"/>
                </a:tc>
                <a:extLst>
                  <a:ext uri="{0D108BD9-81ED-4DB2-BD59-A6C34878D82A}">
                    <a16:rowId xmlns:a16="http://schemas.microsoft.com/office/drawing/2014/main" val="2193388926"/>
                  </a:ext>
                </a:extLst>
              </a:tr>
              <a:tr h="337031">
                <a:tc>
                  <a:txBody>
                    <a:bodyPr/>
                    <a:lstStyle/>
                    <a:p>
                      <a:pPr algn="l" rtl="0" fontAlgn="ctr"/>
                      <a:r>
                        <a:rPr lang="en-US" sz="1200" b="1" u="none" strike="noStrike">
                          <a:solidFill>
                            <a:schemeClr val="tx1"/>
                          </a:solidFill>
                          <a:effectLst/>
                        </a:rPr>
                        <a:t>336415</a:t>
                      </a:r>
                      <a:endParaRPr lang="en-US" sz="1200" b="1" i="0" u="none" strike="noStrike">
                        <a:solidFill>
                          <a:schemeClr val="tx1"/>
                        </a:solidFill>
                        <a:effectLst/>
                        <a:latin typeface="+mn-lt"/>
                      </a:endParaRPr>
                    </a:p>
                  </a:txBody>
                  <a:tcPr marL="381000" marR="6350" marT="6350" marB="0" anchor="ctr"/>
                </a:tc>
                <a:tc>
                  <a:txBody>
                    <a:bodyPr/>
                    <a:lstStyle/>
                    <a:p>
                      <a:pPr algn="l" rtl="0" fontAlgn="ctr"/>
                      <a:r>
                        <a:rPr lang="en-US" sz="1200" b="1" u="none" strike="noStrike" dirty="0">
                          <a:solidFill>
                            <a:schemeClr val="tx1"/>
                          </a:solidFill>
                          <a:effectLst/>
                        </a:rPr>
                        <a:t>GUIDED MISSILE AND SPACE VEHICLE PROPULSION UNIT AND PROPULSION UNIT PARTS MANUFACTURING</a:t>
                      </a:r>
                      <a:endParaRPr lang="en-US" sz="1200" b="1" i="0" u="none" strike="noStrike" dirty="0">
                        <a:solidFill>
                          <a:schemeClr val="tx1"/>
                        </a:solidFill>
                        <a:effectLst/>
                        <a:latin typeface="+mn-lt"/>
                      </a:endParaRPr>
                    </a:p>
                  </a:txBody>
                  <a:tcPr marL="381000" marR="6350" marT="6350" marB="0" anchor="ctr"/>
                </a:tc>
                <a:extLst>
                  <a:ext uri="{0D108BD9-81ED-4DB2-BD59-A6C34878D82A}">
                    <a16:rowId xmlns:a16="http://schemas.microsoft.com/office/drawing/2014/main" val="1329728774"/>
                  </a:ext>
                </a:extLst>
              </a:tr>
              <a:tr h="337031">
                <a:tc>
                  <a:txBody>
                    <a:bodyPr/>
                    <a:lstStyle/>
                    <a:p>
                      <a:pPr algn="l" rtl="0" fontAlgn="ctr"/>
                      <a:r>
                        <a:rPr lang="en-US" sz="1200" b="1" u="none" strike="noStrike">
                          <a:solidFill>
                            <a:schemeClr val="tx1"/>
                          </a:solidFill>
                          <a:effectLst/>
                        </a:rPr>
                        <a:t>336419</a:t>
                      </a:r>
                      <a:endParaRPr lang="en-US" sz="1200" b="1" i="0" u="none" strike="noStrike">
                        <a:solidFill>
                          <a:schemeClr val="tx1"/>
                        </a:solidFill>
                        <a:effectLst/>
                        <a:latin typeface="+mn-lt"/>
                      </a:endParaRPr>
                    </a:p>
                  </a:txBody>
                  <a:tcPr marL="381000" marR="6350" marT="6350" marB="0" anchor="ctr"/>
                </a:tc>
                <a:tc>
                  <a:txBody>
                    <a:bodyPr/>
                    <a:lstStyle/>
                    <a:p>
                      <a:pPr algn="l" rtl="0" fontAlgn="ctr"/>
                      <a:r>
                        <a:rPr lang="en-US" sz="1200" b="1" u="none" strike="noStrike" dirty="0">
                          <a:solidFill>
                            <a:schemeClr val="tx1"/>
                          </a:solidFill>
                          <a:effectLst/>
                        </a:rPr>
                        <a:t>OTHER GUIDED MISSILE AND SPACE VEHICLE PARTS AND AUXILIARY EQUIPMENT MANUFACTURING</a:t>
                      </a:r>
                      <a:endParaRPr lang="en-US" sz="1200" b="1" i="0" u="none" strike="noStrike" dirty="0">
                        <a:solidFill>
                          <a:schemeClr val="tx1"/>
                        </a:solidFill>
                        <a:effectLst/>
                        <a:latin typeface="+mn-lt"/>
                      </a:endParaRPr>
                    </a:p>
                  </a:txBody>
                  <a:tcPr marL="381000" marR="6350" marT="6350" marB="0" anchor="ctr"/>
                </a:tc>
                <a:extLst>
                  <a:ext uri="{0D108BD9-81ED-4DB2-BD59-A6C34878D82A}">
                    <a16:rowId xmlns:a16="http://schemas.microsoft.com/office/drawing/2014/main" val="3469887823"/>
                  </a:ext>
                </a:extLst>
              </a:tr>
              <a:tr h="337031">
                <a:tc>
                  <a:txBody>
                    <a:bodyPr/>
                    <a:lstStyle/>
                    <a:p>
                      <a:pPr algn="l" rtl="0" fontAlgn="ctr"/>
                      <a:r>
                        <a:rPr lang="en-US" sz="1200" b="1" u="none" strike="noStrike">
                          <a:solidFill>
                            <a:schemeClr val="tx1"/>
                          </a:solidFill>
                          <a:effectLst/>
                        </a:rPr>
                        <a:t>481212</a:t>
                      </a:r>
                      <a:endParaRPr lang="en-US" sz="1200" b="1" i="0" u="none" strike="noStrike">
                        <a:solidFill>
                          <a:schemeClr val="tx1"/>
                        </a:solidFill>
                        <a:effectLst/>
                        <a:latin typeface="+mn-lt"/>
                      </a:endParaRPr>
                    </a:p>
                  </a:txBody>
                  <a:tcPr marL="381000" marR="6350" marT="6350" marB="0" anchor="ctr"/>
                </a:tc>
                <a:tc>
                  <a:txBody>
                    <a:bodyPr/>
                    <a:lstStyle/>
                    <a:p>
                      <a:pPr algn="l" rtl="0" fontAlgn="ctr"/>
                      <a:r>
                        <a:rPr lang="en-US" sz="1200" b="1" u="none" strike="noStrike" dirty="0">
                          <a:solidFill>
                            <a:schemeClr val="tx1"/>
                          </a:solidFill>
                          <a:effectLst/>
                        </a:rPr>
                        <a:t>NONSCHEDULED CHARTERED FREIGHT AIR TRANSPORTATION</a:t>
                      </a:r>
                      <a:endParaRPr lang="en-US" sz="1200" b="1" i="0" u="none" strike="noStrike" dirty="0">
                        <a:solidFill>
                          <a:schemeClr val="tx1"/>
                        </a:solidFill>
                        <a:effectLst/>
                        <a:latin typeface="+mn-lt"/>
                      </a:endParaRPr>
                    </a:p>
                  </a:txBody>
                  <a:tcPr marL="381000" marR="6350" marT="6350" marB="0" anchor="ctr"/>
                </a:tc>
                <a:extLst>
                  <a:ext uri="{0D108BD9-81ED-4DB2-BD59-A6C34878D82A}">
                    <a16:rowId xmlns:a16="http://schemas.microsoft.com/office/drawing/2014/main" val="3263530239"/>
                  </a:ext>
                </a:extLst>
              </a:tr>
              <a:tr h="337031">
                <a:tc>
                  <a:txBody>
                    <a:bodyPr/>
                    <a:lstStyle/>
                    <a:p>
                      <a:pPr algn="l" rtl="0" fontAlgn="ctr"/>
                      <a:r>
                        <a:rPr lang="en-US" sz="1200" b="1" u="none" strike="noStrike">
                          <a:solidFill>
                            <a:schemeClr val="tx1"/>
                          </a:solidFill>
                          <a:effectLst/>
                        </a:rPr>
                        <a:t>488190</a:t>
                      </a:r>
                      <a:endParaRPr lang="en-US" sz="1200" b="1" i="0" u="none" strike="noStrike">
                        <a:solidFill>
                          <a:schemeClr val="tx1"/>
                        </a:solidFill>
                        <a:effectLst/>
                        <a:latin typeface="+mn-lt"/>
                      </a:endParaRPr>
                    </a:p>
                  </a:txBody>
                  <a:tcPr marL="381000" marR="6350" marT="6350" marB="0" anchor="ctr"/>
                </a:tc>
                <a:tc>
                  <a:txBody>
                    <a:bodyPr/>
                    <a:lstStyle/>
                    <a:p>
                      <a:pPr algn="l" rtl="0" fontAlgn="ctr"/>
                      <a:r>
                        <a:rPr lang="en-US" sz="1200" b="1" u="none" strike="noStrike">
                          <a:solidFill>
                            <a:schemeClr val="tx1"/>
                          </a:solidFill>
                          <a:effectLst/>
                        </a:rPr>
                        <a:t>OTHER SUPPORT ACTIVITIES FOR AIR TRANSPORTATION</a:t>
                      </a:r>
                      <a:endParaRPr lang="en-US" sz="1200" b="1" i="0" u="none" strike="noStrike">
                        <a:solidFill>
                          <a:schemeClr val="tx1"/>
                        </a:solidFill>
                        <a:effectLst/>
                        <a:latin typeface="+mn-lt"/>
                      </a:endParaRPr>
                    </a:p>
                  </a:txBody>
                  <a:tcPr marL="381000" marR="6350" marT="6350" marB="0" anchor="ctr"/>
                </a:tc>
                <a:extLst>
                  <a:ext uri="{0D108BD9-81ED-4DB2-BD59-A6C34878D82A}">
                    <a16:rowId xmlns:a16="http://schemas.microsoft.com/office/drawing/2014/main" val="3453898655"/>
                  </a:ext>
                </a:extLst>
              </a:tr>
              <a:tr h="337031">
                <a:tc>
                  <a:txBody>
                    <a:bodyPr/>
                    <a:lstStyle/>
                    <a:p>
                      <a:pPr algn="l" rtl="0" fontAlgn="ctr"/>
                      <a:r>
                        <a:rPr lang="en-US" sz="1200" b="1" u="none" strike="noStrike">
                          <a:solidFill>
                            <a:schemeClr val="tx1"/>
                          </a:solidFill>
                          <a:effectLst/>
                        </a:rPr>
                        <a:t>517919</a:t>
                      </a:r>
                      <a:endParaRPr lang="en-US" sz="1200" b="1" i="0" u="none" strike="noStrike">
                        <a:solidFill>
                          <a:schemeClr val="tx1"/>
                        </a:solidFill>
                        <a:effectLst/>
                        <a:latin typeface="+mn-lt"/>
                      </a:endParaRPr>
                    </a:p>
                  </a:txBody>
                  <a:tcPr marL="381000" marR="6350" marT="6350" marB="0" anchor="ctr"/>
                </a:tc>
                <a:tc>
                  <a:txBody>
                    <a:bodyPr/>
                    <a:lstStyle/>
                    <a:p>
                      <a:pPr algn="l" rtl="0" fontAlgn="ctr"/>
                      <a:r>
                        <a:rPr lang="en-US" sz="1200" b="1" u="none" strike="noStrike">
                          <a:solidFill>
                            <a:schemeClr val="tx1"/>
                          </a:solidFill>
                          <a:effectLst/>
                        </a:rPr>
                        <a:t>ALL OTHER TELECOMMUNICATIONS</a:t>
                      </a:r>
                      <a:endParaRPr lang="en-US" sz="1200" b="1" i="0" u="none" strike="noStrike">
                        <a:solidFill>
                          <a:schemeClr val="tx1"/>
                        </a:solidFill>
                        <a:effectLst/>
                        <a:latin typeface="+mn-lt"/>
                      </a:endParaRPr>
                    </a:p>
                  </a:txBody>
                  <a:tcPr marL="381000" marR="6350" marT="6350" marB="0" anchor="ctr"/>
                </a:tc>
                <a:extLst>
                  <a:ext uri="{0D108BD9-81ED-4DB2-BD59-A6C34878D82A}">
                    <a16:rowId xmlns:a16="http://schemas.microsoft.com/office/drawing/2014/main" val="1766818592"/>
                  </a:ext>
                </a:extLst>
              </a:tr>
              <a:tr h="337031">
                <a:tc>
                  <a:txBody>
                    <a:bodyPr/>
                    <a:lstStyle/>
                    <a:p>
                      <a:pPr algn="l" rtl="0" fontAlgn="ctr"/>
                      <a:r>
                        <a:rPr lang="en-US" sz="1200" b="1" u="none" strike="noStrike">
                          <a:solidFill>
                            <a:schemeClr val="tx1"/>
                          </a:solidFill>
                          <a:effectLst/>
                        </a:rPr>
                        <a:t>541330</a:t>
                      </a:r>
                      <a:endParaRPr lang="en-US" sz="1200" b="1" i="0" u="none" strike="noStrike">
                        <a:solidFill>
                          <a:schemeClr val="tx1"/>
                        </a:solidFill>
                        <a:effectLst/>
                        <a:latin typeface="+mn-lt"/>
                      </a:endParaRPr>
                    </a:p>
                  </a:txBody>
                  <a:tcPr marL="381000" marR="6350" marT="6350" marB="0" anchor="ctr"/>
                </a:tc>
                <a:tc>
                  <a:txBody>
                    <a:bodyPr/>
                    <a:lstStyle/>
                    <a:p>
                      <a:pPr algn="l" rtl="0" fontAlgn="ctr"/>
                      <a:r>
                        <a:rPr lang="en-US" sz="1200" b="1" u="none" strike="noStrike">
                          <a:solidFill>
                            <a:schemeClr val="tx1"/>
                          </a:solidFill>
                          <a:effectLst/>
                        </a:rPr>
                        <a:t>ENGINEERING SERVICES</a:t>
                      </a:r>
                      <a:endParaRPr lang="en-US" sz="1200" b="1" i="0" u="none" strike="noStrike">
                        <a:solidFill>
                          <a:schemeClr val="tx1"/>
                        </a:solidFill>
                        <a:effectLst/>
                        <a:latin typeface="+mn-lt"/>
                      </a:endParaRPr>
                    </a:p>
                  </a:txBody>
                  <a:tcPr marL="381000" marR="6350" marT="6350" marB="0" anchor="ctr"/>
                </a:tc>
                <a:extLst>
                  <a:ext uri="{0D108BD9-81ED-4DB2-BD59-A6C34878D82A}">
                    <a16:rowId xmlns:a16="http://schemas.microsoft.com/office/drawing/2014/main" val="2010635247"/>
                  </a:ext>
                </a:extLst>
              </a:tr>
              <a:tr h="337031">
                <a:tc>
                  <a:txBody>
                    <a:bodyPr/>
                    <a:lstStyle/>
                    <a:p>
                      <a:pPr algn="l" rtl="0" fontAlgn="ctr"/>
                      <a:r>
                        <a:rPr lang="en-US" sz="1200" b="1" u="none" strike="noStrike">
                          <a:solidFill>
                            <a:schemeClr val="tx1"/>
                          </a:solidFill>
                          <a:effectLst/>
                        </a:rPr>
                        <a:t>541512</a:t>
                      </a:r>
                      <a:endParaRPr lang="en-US" sz="1200" b="1" i="0" u="none" strike="noStrike">
                        <a:solidFill>
                          <a:schemeClr val="tx1"/>
                        </a:solidFill>
                        <a:effectLst/>
                        <a:latin typeface="+mn-lt"/>
                      </a:endParaRPr>
                    </a:p>
                  </a:txBody>
                  <a:tcPr marL="381000" marR="6350" marT="6350" marB="0" anchor="ctr"/>
                </a:tc>
                <a:tc>
                  <a:txBody>
                    <a:bodyPr/>
                    <a:lstStyle/>
                    <a:p>
                      <a:pPr algn="l" rtl="0" fontAlgn="ctr"/>
                      <a:r>
                        <a:rPr lang="en-US" sz="1200" b="1" u="none" strike="noStrike">
                          <a:solidFill>
                            <a:schemeClr val="tx1"/>
                          </a:solidFill>
                          <a:effectLst/>
                        </a:rPr>
                        <a:t>COMPUTER SYSTEMS DESIGN SERVICES</a:t>
                      </a:r>
                      <a:endParaRPr lang="en-US" sz="1200" b="1" i="0" u="none" strike="noStrike">
                        <a:solidFill>
                          <a:schemeClr val="tx1"/>
                        </a:solidFill>
                        <a:effectLst/>
                        <a:latin typeface="+mn-lt"/>
                      </a:endParaRPr>
                    </a:p>
                  </a:txBody>
                  <a:tcPr marL="381000" marR="6350" marT="6350" marB="0" anchor="ctr"/>
                </a:tc>
                <a:extLst>
                  <a:ext uri="{0D108BD9-81ED-4DB2-BD59-A6C34878D82A}">
                    <a16:rowId xmlns:a16="http://schemas.microsoft.com/office/drawing/2014/main" val="3309033901"/>
                  </a:ext>
                </a:extLst>
              </a:tr>
              <a:tr h="337031">
                <a:tc>
                  <a:txBody>
                    <a:bodyPr/>
                    <a:lstStyle/>
                    <a:p>
                      <a:pPr algn="l" rtl="0" fontAlgn="ctr"/>
                      <a:r>
                        <a:rPr lang="en-US" sz="1200" b="1" u="none" strike="noStrike">
                          <a:solidFill>
                            <a:schemeClr val="tx1"/>
                          </a:solidFill>
                          <a:effectLst/>
                        </a:rPr>
                        <a:t>541519</a:t>
                      </a:r>
                      <a:endParaRPr lang="en-US" sz="1200" b="1" i="0" u="none" strike="noStrike">
                        <a:solidFill>
                          <a:schemeClr val="tx1"/>
                        </a:solidFill>
                        <a:effectLst/>
                        <a:latin typeface="+mn-lt"/>
                      </a:endParaRPr>
                    </a:p>
                  </a:txBody>
                  <a:tcPr marL="381000" marR="6350" marT="6350" marB="0" anchor="ctr"/>
                </a:tc>
                <a:tc>
                  <a:txBody>
                    <a:bodyPr/>
                    <a:lstStyle/>
                    <a:p>
                      <a:pPr algn="l" rtl="0" fontAlgn="ctr"/>
                      <a:r>
                        <a:rPr lang="en-US" sz="1200" b="1" u="none" strike="noStrike" dirty="0">
                          <a:solidFill>
                            <a:schemeClr val="tx1"/>
                          </a:solidFill>
                          <a:effectLst/>
                        </a:rPr>
                        <a:t>OTHER COMPUTER RELATED SERVICES</a:t>
                      </a:r>
                      <a:endParaRPr lang="en-US" sz="1200" b="1" i="0" u="none" strike="noStrike" dirty="0">
                        <a:solidFill>
                          <a:schemeClr val="tx1"/>
                        </a:solidFill>
                        <a:effectLst/>
                        <a:latin typeface="+mn-lt"/>
                      </a:endParaRPr>
                    </a:p>
                  </a:txBody>
                  <a:tcPr marL="381000" marR="6350" marT="6350" marB="0" anchor="ctr"/>
                </a:tc>
                <a:extLst>
                  <a:ext uri="{0D108BD9-81ED-4DB2-BD59-A6C34878D82A}">
                    <a16:rowId xmlns:a16="http://schemas.microsoft.com/office/drawing/2014/main" val="2001845185"/>
                  </a:ext>
                </a:extLst>
              </a:tr>
              <a:tr h="411141">
                <a:tc>
                  <a:txBody>
                    <a:bodyPr/>
                    <a:lstStyle/>
                    <a:p>
                      <a:pPr algn="l" rtl="0" fontAlgn="ctr"/>
                      <a:r>
                        <a:rPr lang="en-US" sz="1200" b="1" u="none" strike="noStrike">
                          <a:solidFill>
                            <a:schemeClr val="tx1"/>
                          </a:solidFill>
                          <a:effectLst/>
                        </a:rPr>
                        <a:t>541715</a:t>
                      </a:r>
                      <a:endParaRPr lang="en-US" sz="1200" b="1" i="0" u="none" strike="noStrike">
                        <a:solidFill>
                          <a:schemeClr val="tx1"/>
                        </a:solidFill>
                        <a:effectLst/>
                        <a:latin typeface="+mn-lt"/>
                      </a:endParaRPr>
                    </a:p>
                  </a:txBody>
                  <a:tcPr marL="381000" marR="6350" marT="6350" marB="0" anchor="ctr"/>
                </a:tc>
                <a:tc>
                  <a:txBody>
                    <a:bodyPr/>
                    <a:lstStyle/>
                    <a:p>
                      <a:pPr algn="l" rtl="0" fontAlgn="ctr"/>
                      <a:r>
                        <a:rPr lang="en-US" sz="1200" b="1" u="none" strike="noStrike" dirty="0">
                          <a:solidFill>
                            <a:schemeClr val="tx1"/>
                          </a:solidFill>
                          <a:effectLst/>
                        </a:rPr>
                        <a:t>RESEARCH AND DEVELOPMENT IN THE PHYSICAL, ENGINEERING, AND LIFE SCIENCES  - EXCEPT NANOTECHNOLOGY AND BIOTECHNOLOGY</a:t>
                      </a:r>
                      <a:endParaRPr lang="en-US" sz="1200" b="1" i="0" u="none" strike="noStrike" dirty="0">
                        <a:solidFill>
                          <a:schemeClr val="tx1"/>
                        </a:solidFill>
                        <a:effectLst/>
                        <a:latin typeface="+mn-lt"/>
                      </a:endParaRPr>
                    </a:p>
                  </a:txBody>
                  <a:tcPr marL="381000" marR="6350" marT="6350" marB="0" anchor="ctr"/>
                </a:tc>
                <a:extLst>
                  <a:ext uri="{0D108BD9-81ED-4DB2-BD59-A6C34878D82A}">
                    <a16:rowId xmlns:a16="http://schemas.microsoft.com/office/drawing/2014/main" val="1467008442"/>
                  </a:ext>
                </a:extLst>
              </a:tr>
            </a:tbl>
          </a:graphicData>
        </a:graphic>
      </p:graphicFrame>
      <p:sp>
        <p:nvSpPr>
          <p:cNvPr id="5" name="TextBox 4">
            <a:extLst>
              <a:ext uri="{FF2B5EF4-FFF2-40B4-BE49-F238E27FC236}">
                <a16:creationId xmlns:a16="http://schemas.microsoft.com/office/drawing/2014/main" id="{8DF82455-9235-286F-DE81-ADCDB6EFD5D8}"/>
              </a:ext>
            </a:extLst>
          </p:cNvPr>
          <p:cNvSpPr txBox="1"/>
          <p:nvPr/>
        </p:nvSpPr>
        <p:spPr>
          <a:xfrm>
            <a:off x="1595535" y="6341364"/>
            <a:ext cx="79403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*NASA OSBP may consider contracts with other NAICS codes on a case-by-case basis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125077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9C1DE-CCAD-D51B-EDBE-FFE5B07212EC}"/>
              </a:ext>
            </a:extLst>
          </p:cNvPr>
          <p:cNvSpPr>
            <a:spLocks noGrp="1"/>
          </p:cNvSpPr>
          <p:nvPr>
            <p:ph type="title"/>
          </p:nvPr>
        </p:nvSpPr>
        <p:spPr/>
        <p:txBody>
          <a:bodyPr/>
          <a:lstStyle/>
          <a:p>
            <a:r>
              <a:rPr lang="en-US" dirty="0">
                <a:solidFill>
                  <a:schemeClr val="tx1"/>
                </a:solidFill>
              </a:rPr>
              <a:t>NASA APPROVED MENTORS – STATUS </a:t>
            </a:r>
            <a:endParaRPr lang="en-US" dirty="0"/>
          </a:p>
        </p:txBody>
      </p:sp>
      <p:pic>
        <p:nvPicPr>
          <p:cNvPr id="5" name="Content Placeholder 4">
            <a:extLst>
              <a:ext uri="{FF2B5EF4-FFF2-40B4-BE49-F238E27FC236}">
                <a16:creationId xmlns:a16="http://schemas.microsoft.com/office/drawing/2014/main" id="{B51821EB-EF5D-E9D0-970D-FBD76C5E6A5F}"/>
              </a:ext>
            </a:extLst>
          </p:cNvPr>
          <p:cNvPicPr>
            <a:picLocks noGrp="1" noChangeAspect="1"/>
          </p:cNvPicPr>
          <p:nvPr>
            <p:ph idx="1"/>
          </p:nvPr>
        </p:nvPicPr>
        <p:blipFill>
          <a:blip r:embed="rId2"/>
          <a:stretch>
            <a:fillRect/>
          </a:stretch>
        </p:blipFill>
        <p:spPr>
          <a:xfrm>
            <a:off x="377687" y="1439333"/>
            <a:ext cx="11077713" cy="4856612"/>
          </a:xfrm>
          <a:prstGeom prst="rect">
            <a:avLst/>
          </a:prstGeom>
        </p:spPr>
      </p:pic>
    </p:spTree>
    <p:extLst>
      <p:ext uri="{BB962C8B-B14F-4D97-AF65-F5344CB8AC3E}">
        <p14:creationId xmlns:p14="http://schemas.microsoft.com/office/powerpoint/2010/main" val="1942115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8A65-454E-1189-0C2E-0BA649B3559A}"/>
              </a:ext>
            </a:extLst>
          </p:cNvPr>
          <p:cNvSpPr>
            <a:spLocks noGrp="1"/>
          </p:cNvSpPr>
          <p:nvPr>
            <p:ph type="title"/>
          </p:nvPr>
        </p:nvSpPr>
        <p:spPr/>
        <p:txBody>
          <a:bodyPr/>
          <a:lstStyle/>
          <a:p>
            <a:r>
              <a:rPr lang="en-US" dirty="0">
                <a:solidFill>
                  <a:schemeClr val="tx1"/>
                </a:solidFill>
              </a:rPr>
              <a:t>NASA APPROVED MENTORS – STATUS (cont.)</a:t>
            </a:r>
            <a:endParaRPr lang="en-US" dirty="0"/>
          </a:p>
        </p:txBody>
      </p:sp>
      <p:pic>
        <p:nvPicPr>
          <p:cNvPr id="5" name="Content Placeholder 4">
            <a:extLst>
              <a:ext uri="{FF2B5EF4-FFF2-40B4-BE49-F238E27FC236}">
                <a16:creationId xmlns:a16="http://schemas.microsoft.com/office/drawing/2014/main" id="{033E779B-53B5-FC9C-B308-115554E7C145}"/>
              </a:ext>
            </a:extLst>
          </p:cNvPr>
          <p:cNvPicPr>
            <a:picLocks noGrp="1" noChangeAspect="1"/>
          </p:cNvPicPr>
          <p:nvPr>
            <p:ph idx="1"/>
          </p:nvPr>
        </p:nvPicPr>
        <p:blipFill>
          <a:blip r:embed="rId2"/>
          <a:stretch>
            <a:fillRect/>
          </a:stretch>
        </p:blipFill>
        <p:spPr>
          <a:xfrm>
            <a:off x="277398" y="1523999"/>
            <a:ext cx="11262667" cy="3632200"/>
          </a:xfrm>
          <a:prstGeom prst="rect">
            <a:avLst/>
          </a:prstGeom>
        </p:spPr>
      </p:pic>
    </p:spTree>
    <p:extLst>
      <p:ext uri="{BB962C8B-B14F-4D97-AF65-F5344CB8AC3E}">
        <p14:creationId xmlns:p14="http://schemas.microsoft.com/office/powerpoint/2010/main" val="146716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183"/>
          <p:cNvSpPr txBox="1">
            <a:spLocks noGrp="1"/>
          </p:cNvSpPr>
          <p:nvPr>
            <p:ph type="title"/>
          </p:nvPr>
        </p:nvSpPr>
        <p:spPr>
          <a:xfrm>
            <a:off x="1776996" y="0"/>
            <a:ext cx="8638008" cy="1009795"/>
          </a:xfrm>
          <a:prstGeom prst="rect">
            <a:avLst/>
          </a:prstGeom>
          <a:noFill/>
          <a:ln>
            <a:noFill/>
          </a:ln>
        </p:spPr>
        <p:txBody>
          <a:bodyPr spcFirstLastPara="1" vert="horz" wrap="square" lIns="82283" tIns="41130" rIns="82283" bIns="41130" rtlCol="0" anchor="ctr" anchorCtr="0">
            <a:noAutofit/>
          </a:bodyPr>
          <a:lstStyle/>
          <a:p>
            <a:pPr>
              <a:spcBef>
                <a:spcPts val="0"/>
              </a:spcBef>
              <a:buClr>
                <a:schemeClr val="lt1"/>
              </a:buClr>
              <a:buSzPts val="3900"/>
            </a:pPr>
            <a:r>
              <a:rPr lang="en-US" dirty="0"/>
              <a:t>NASA Small Business Specialists</a:t>
            </a:r>
            <a:endParaRPr dirty="0"/>
          </a:p>
        </p:txBody>
      </p:sp>
      <p:graphicFrame>
        <p:nvGraphicFramePr>
          <p:cNvPr id="1311" name="Google Shape;1311;p183"/>
          <p:cNvGraphicFramePr/>
          <p:nvPr>
            <p:extLst>
              <p:ext uri="{D42A27DB-BD31-4B8C-83A1-F6EECF244321}">
                <p14:modId xmlns:p14="http://schemas.microsoft.com/office/powerpoint/2010/main" val="86931705"/>
              </p:ext>
            </p:extLst>
          </p:nvPr>
        </p:nvGraphicFramePr>
        <p:xfrm>
          <a:off x="170336" y="1189282"/>
          <a:ext cx="11666063" cy="4705215"/>
        </p:xfrm>
        <a:graphic>
          <a:graphicData uri="http://schemas.openxmlformats.org/drawingml/2006/table">
            <a:tbl>
              <a:tblPr firstRow="1" bandRow="1">
                <a:noFill/>
              </a:tblPr>
              <a:tblGrid>
                <a:gridCol w="2107197">
                  <a:extLst>
                    <a:ext uri="{9D8B030D-6E8A-4147-A177-3AD203B41FA5}">
                      <a16:colId xmlns:a16="http://schemas.microsoft.com/office/drawing/2014/main" val="20000"/>
                    </a:ext>
                  </a:extLst>
                </a:gridCol>
                <a:gridCol w="3479800">
                  <a:extLst>
                    <a:ext uri="{9D8B030D-6E8A-4147-A177-3AD203B41FA5}">
                      <a16:colId xmlns:a16="http://schemas.microsoft.com/office/drawing/2014/main" val="20001"/>
                    </a:ext>
                  </a:extLst>
                </a:gridCol>
                <a:gridCol w="2125134">
                  <a:extLst>
                    <a:ext uri="{9D8B030D-6E8A-4147-A177-3AD203B41FA5}">
                      <a16:colId xmlns:a16="http://schemas.microsoft.com/office/drawing/2014/main" val="20002"/>
                    </a:ext>
                  </a:extLst>
                </a:gridCol>
                <a:gridCol w="1125362">
                  <a:extLst>
                    <a:ext uri="{9D8B030D-6E8A-4147-A177-3AD203B41FA5}">
                      <a16:colId xmlns:a16="http://schemas.microsoft.com/office/drawing/2014/main" val="20003"/>
                    </a:ext>
                  </a:extLst>
                </a:gridCol>
                <a:gridCol w="2828570">
                  <a:extLst>
                    <a:ext uri="{9D8B030D-6E8A-4147-A177-3AD203B41FA5}">
                      <a16:colId xmlns:a16="http://schemas.microsoft.com/office/drawing/2014/main" val="20004"/>
                    </a:ext>
                  </a:extLst>
                </a:gridCol>
              </a:tblGrid>
              <a:tr h="284021">
                <a:tc>
                  <a:txBody>
                    <a:bodyPr/>
                    <a:lstStyle/>
                    <a:p>
                      <a:pPr marL="0" marR="0" lvl="0" indent="0" algn="ctr" rtl="0">
                        <a:spcBef>
                          <a:spcPts val="0"/>
                        </a:spcBef>
                        <a:spcAft>
                          <a:spcPts val="0"/>
                        </a:spcAft>
                        <a:buNone/>
                      </a:pPr>
                      <a:r>
                        <a:rPr lang="en-US" sz="1200" b="1" u="none" strike="noStrike" cap="none" dirty="0">
                          <a:solidFill>
                            <a:schemeClr val="tx1"/>
                          </a:solidFill>
                        </a:rPr>
                        <a:t>Center Category</a:t>
                      </a:r>
                      <a:endParaRPr sz="1200" b="1" dirty="0">
                        <a:solidFill>
                          <a:schemeClr val="tx1"/>
                        </a:solidFill>
                      </a:endParaRPr>
                    </a:p>
                  </a:txBody>
                  <a:tcPr marL="65903" marR="65903" marT="27766" marB="27766">
                    <a:solidFill>
                      <a:srgbClr val="00B0F0"/>
                    </a:solidFill>
                  </a:tcPr>
                </a:tc>
                <a:tc>
                  <a:txBody>
                    <a:bodyPr/>
                    <a:lstStyle/>
                    <a:p>
                      <a:pPr marL="0" marR="0" lvl="0" indent="0" algn="ctr" rtl="0">
                        <a:spcBef>
                          <a:spcPts val="0"/>
                        </a:spcBef>
                        <a:spcAft>
                          <a:spcPts val="0"/>
                        </a:spcAft>
                        <a:buNone/>
                      </a:pPr>
                      <a:r>
                        <a:rPr lang="en-US" sz="1200" b="1" u="none" strike="noStrike" cap="none" dirty="0">
                          <a:solidFill>
                            <a:schemeClr val="tx1"/>
                          </a:solidFill>
                        </a:rPr>
                        <a:t>Center</a:t>
                      </a:r>
                      <a:endParaRPr sz="1200" b="1" dirty="0">
                        <a:solidFill>
                          <a:schemeClr val="tx1"/>
                        </a:solidFill>
                      </a:endParaRPr>
                    </a:p>
                  </a:txBody>
                  <a:tcPr marL="65903" marR="65903" marT="27766" marB="27766">
                    <a:solidFill>
                      <a:srgbClr val="00B0F0"/>
                    </a:solidFill>
                  </a:tcPr>
                </a:tc>
                <a:tc>
                  <a:txBody>
                    <a:bodyPr/>
                    <a:lstStyle/>
                    <a:p>
                      <a:pPr marL="0" marR="0" lvl="0" indent="0" algn="ctr" rtl="0">
                        <a:spcBef>
                          <a:spcPts val="0"/>
                        </a:spcBef>
                        <a:spcAft>
                          <a:spcPts val="0"/>
                        </a:spcAft>
                        <a:buNone/>
                      </a:pPr>
                      <a:r>
                        <a:rPr lang="en-US" sz="1200" b="1" u="none" strike="noStrike" cap="none" dirty="0">
                          <a:solidFill>
                            <a:schemeClr val="tx1"/>
                          </a:solidFill>
                        </a:rPr>
                        <a:t>Name</a:t>
                      </a:r>
                      <a:endParaRPr sz="1200" b="1" dirty="0">
                        <a:solidFill>
                          <a:schemeClr val="tx1"/>
                        </a:solidFill>
                      </a:endParaRPr>
                    </a:p>
                  </a:txBody>
                  <a:tcPr marL="65903" marR="65903" marT="27766" marB="27766">
                    <a:solidFill>
                      <a:srgbClr val="00B0F0"/>
                    </a:solidFill>
                  </a:tcPr>
                </a:tc>
                <a:tc>
                  <a:txBody>
                    <a:bodyPr/>
                    <a:lstStyle/>
                    <a:p>
                      <a:pPr marL="0" marR="0" lvl="0" indent="0" algn="ctr" rtl="0">
                        <a:spcBef>
                          <a:spcPts val="0"/>
                        </a:spcBef>
                        <a:spcAft>
                          <a:spcPts val="0"/>
                        </a:spcAft>
                        <a:buNone/>
                      </a:pPr>
                      <a:r>
                        <a:rPr lang="en-US" sz="1200" b="1" u="none" strike="noStrike" cap="none" dirty="0">
                          <a:solidFill>
                            <a:schemeClr val="tx1"/>
                          </a:solidFill>
                        </a:rPr>
                        <a:t>Phone</a:t>
                      </a:r>
                      <a:endParaRPr sz="1200" b="1" dirty="0">
                        <a:solidFill>
                          <a:schemeClr val="tx1"/>
                        </a:solidFill>
                      </a:endParaRPr>
                    </a:p>
                  </a:txBody>
                  <a:tcPr marL="65903" marR="65903" marT="27766" marB="27766">
                    <a:solidFill>
                      <a:srgbClr val="00B0F0"/>
                    </a:solidFill>
                  </a:tcPr>
                </a:tc>
                <a:tc>
                  <a:txBody>
                    <a:bodyPr/>
                    <a:lstStyle/>
                    <a:p>
                      <a:pPr marL="0" marR="0" lvl="0" indent="0" algn="ctr" rtl="0">
                        <a:spcBef>
                          <a:spcPts val="0"/>
                        </a:spcBef>
                        <a:spcAft>
                          <a:spcPts val="0"/>
                        </a:spcAft>
                        <a:buNone/>
                      </a:pPr>
                      <a:r>
                        <a:rPr lang="en-US" sz="1200" b="1" u="none" strike="noStrike" cap="none" dirty="0">
                          <a:solidFill>
                            <a:schemeClr val="tx1"/>
                          </a:solidFill>
                        </a:rPr>
                        <a:t>Email</a:t>
                      </a:r>
                      <a:endParaRPr sz="1200" b="1" dirty="0">
                        <a:solidFill>
                          <a:schemeClr val="tx1"/>
                        </a:solidFill>
                      </a:endParaRPr>
                    </a:p>
                  </a:txBody>
                  <a:tcPr marL="65903" marR="65903" marT="27766" marB="27766">
                    <a:solidFill>
                      <a:srgbClr val="00B0F0"/>
                    </a:solidFill>
                  </a:tcPr>
                </a:tc>
                <a:extLst>
                  <a:ext uri="{0D108BD9-81ED-4DB2-BD59-A6C34878D82A}">
                    <a16:rowId xmlns:a16="http://schemas.microsoft.com/office/drawing/2014/main" val="10000"/>
                  </a:ext>
                </a:extLst>
              </a:tr>
              <a:tr h="1015897">
                <a:tc>
                  <a:txBody>
                    <a:bodyPr/>
                    <a:lstStyle/>
                    <a:p>
                      <a:pPr marL="0" marR="0" lvl="0" indent="0" algn="ctr" rtl="0">
                        <a:spcBef>
                          <a:spcPts val="0"/>
                        </a:spcBef>
                        <a:spcAft>
                          <a:spcPts val="0"/>
                        </a:spcAft>
                        <a:buNone/>
                      </a:pPr>
                      <a:r>
                        <a:rPr lang="en-US" sz="1200" b="1" u="none" strike="noStrike" cap="small" dirty="0">
                          <a:solidFill>
                            <a:schemeClr val="tx1"/>
                          </a:solidFill>
                        </a:rPr>
                        <a:t>Research Centers</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Ames Research Center (ARC)</a:t>
                      </a:r>
                    </a:p>
                    <a:p>
                      <a:pPr marL="0" marR="0" lvl="0" indent="0" algn="ctr" rtl="0">
                        <a:spcBef>
                          <a:spcPts val="0"/>
                        </a:spcBef>
                        <a:spcAft>
                          <a:spcPts val="0"/>
                        </a:spcAft>
                        <a:buNone/>
                      </a:pPr>
                      <a:r>
                        <a:rPr lang="en-US" sz="1200" u="none" strike="noStrike" cap="none" dirty="0">
                          <a:solidFill>
                            <a:schemeClr val="tx1"/>
                          </a:solidFill>
                        </a:rPr>
                        <a:t>Armstrong Flight Research Center (AFRC)</a:t>
                      </a:r>
                    </a:p>
                    <a:p>
                      <a:pPr marL="0" marR="0" lvl="0" indent="0" algn="ctr" rtl="0">
                        <a:spcBef>
                          <a:spcPts val="0"/>
                        </a:spcBef>
                        <a:spcAft>
                          <a:spcPts val="0"/>
                        </a:spcAft>
                        <a:buNone/>
                      </a:pPr>
                      <a:r>
                        <a:rPr lang="en-US" sz="1200" u="none" strike="noStrike" cap="none" dirty="0">
                          <a:solidFill>
                            <a:schemeClr val="tx1"/>
                          </a:solidFill>
                        </a:rPr>
                        <a:t>Glenn Research Center (GRC)</a:t>
                      </a:r>
                    </a:p>
                    <a:p>
                      <a:pPr marL="0" marR="0" lvl="0" indent="0" algn="ctr" rtl="0">
                        <a:spcBef>
                          <a:spcPts val="0"/>
                        </a:spcBef>
                        <a:spcAft>
                          <a:spcPts val="0"/>
                        </a:spcAft>
                        <a:buNone/>
                      </a:pPr>
                      <a:r>
                        <a:rPr lang="en-US" sz="1200" u="none" strike="noStrike" cap="none" dirty="0">
                          <a:solidFill>
                            <a:schemeClr val="tx1"/>
                          </a:solidFill>
                        </a:rPr>
                        <a:t>Langley Research Center (</a:t>
                      </a:r>
                      <a:r>
                        <a:rPr lang="en-US" sz="1200" u="none" strike="noStrike" cap="none" dirty="0" err="1">
                          <a:solidFill>
                            <a:schemeClr val="tx1"/>
                          </a:solidFill>
                        </a:rPr>
                        <a:t>LaRC</a:t>
                      </a:r>
                      <a:r>
                        <a:rPr lang="en-US" sz="1200" u="none" strike="noStrike" cap="none" dirty="0">
                          <a:solidFill>
                            <a:schemeClr val="tx1"/>
                          </a:solidFill>
                        </a:rPr>
                        <a:t>)</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dirty="0">
                          <a:solidFill>
                            <a:schemeClr val="tx1"/>
                          </a:solidFill>
                        </a:rPr>
                        <a:t>Robert Watts</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281.244.5811</a:t>
                      </a:r>
                      <a:endParaRPr sz="1200" u="none" strike="noStrike" cap="none"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sng" strike="noStrike" cap="none" dirty="0">
                          <a:solidFill>
                            <a:schemeClr val="tx1"/>
                          </a:solidFill>
                          <a:hlinkClick r:id="rId3">
                            <a:extLst>
                              <a:ext uri="{A12FA001-AC4F-418D-AE19-62706E023703}">
                                <ahyp:hlinkClr xmlns:ahyp="http://schemas.microsoft.com/office/drawing/2018/hyperlinkcolor" val="tx"/>
                              </a:ext>
                            </a:extLst>
                          </a:hlinkClick>
                        </a:rPr>
                        <a:t>Arc-smallbusiness@mail.nasa.gov</a:t>
                      </a:r>
                    </a:p>
                    <a:p>
                      <a:pPr marL="0" marR="0" lvl="0" indent="0" algn="ctr" rtl="0">
                        <a:spcBef>
                          <a:spcPts val="0"/>
                        </a:spcBef>
                        <a:spcAft>
                          <a:spcPts val="0"/>
                        </a:spcAft>
                        <a:buNone/>
                      </a:pPr>
                      <a:r>
                        <a:rPr lang="en-US" sz="1200" u="sng" strike="noStrike" cap="none" dirty="0">
                          <a:solidFill>
                            <a:schemeClr val="tx1"/>
                          </a:solidFill>
                          <a:hlinkClick r:id="rId3">
                            <a:extLst>
                              <a:ext uri="{A12FA001-AC4F-418D-AE19-62706E023703}">
                                <ahyp:hlinkClr xmlns:ahyp="http://schemas.microsoft.com/office/drawing/2018/hyperlinkcolor" val="tx"/>
                              </a:ext>
                            </a:extLst>
                          </a:hlinkClick>
                        </a:rPr>
                        <a:t>Arc-smallbusiness@mail.nasa.gov</a:t>
                      </a:r>
                    </a:p>
                    <a:p>
                      <a:pPr marL="0" marR="0" lvl="0" indent="0" algn="ctr" rtl="0">
                        <a:spcBef>
                          <a:spcPts val="0"/>
                        </a:spcBef>
                        <a:spcAft>
                          <a:spcPts val="0"/>
                        </a:spcAft>
                        <a:buNone/>
                      </a:pPr>
                      <a:r>
                        <a:rPr lang="en-US" sz="1200" u="sng" strike="noStrike" cap="none" dirty="0">
                          <a:solidFill>
                            <a:schemeClr val="tx1"/>
                          </a:solidFill>
                          <a:hlinkClick r:id="rId4">
                            <a:extLst>
                              <a:ext uri="{A12FA001-AC4F-418D-AE19-62706E023703}">
                                <ahyp:hlinkClr xmlns:ahyp="http://schemas.microsoft.com/office/drawing/2018/hyperlinkcolor" val="tx"/>
                              </a:ext>
                            </a:extLst>
                          </a:hlinkClick>
                        </a:rPr>
                        <a:t>Grc-smallbusiness@mail.nasa.gov</a:t>
                      </a:r>
                    </a:p>
                    <a:p>
                      <a:pPr marL="0" marR="0" lvl="0" indent="0" algn="ctr" rtl="0">
                        <a:spcBef>
                          <a:spcPts val="0"/>
                        </a:spcBef>
                        <a:spcAft>
                          <a:spcPts val="0"/>
                        </a:spcAft>
                        <a:buNone/>
                      </a:pPr>
                      <a:r>
                        <a:rPr lang="en-US" sz="1200" u="sng" strike="noStrike" cap="none" dirty="0">
                          <a:solidFill>
                            <a:schemeClr val="tx1"/>
                          </a:solidFill>
                          <a:hlinkClick r:id="rId5">
                            <a:extLst>
                              <a:ext uri="{A12FA001-AC4F-418D-AE19-62706E023703}">
                                <ahyp:hlinkClr xmlns:ahyp="http://schemas.microsoft.com/office/drawing/2018/hyperlinkcolor" val="tx"/>
                              </a:ext>
                            </a:extLst>
                          </a:hlinkClick>
                        </a:rPr>
                        <a:t>Larc-smallbusiness@mail.nasa.gov</a:t>
                      </a:r>
                      <a:endParaRPr sz="1200" u="none" strike="noStrike" cap="none" dirty="0">
                        <a:solidFill>
                          <a:schemeClr val="tx1"/>
                        </a:solidFill>
                      </a:endParaRPr>
                    </a:p>
                  </a:txBody>
                  <a:tcPr marL="65903" marR="65903" marT="27766" marB="27766" anchor="ctr"/>
                </a:tc>
                <a:extLst>
                  <a:ext uri="{0D108BD9-81ED-4DB2-BD59-A6C34878D82A}">
                    <a16:rowId xmlns:a16="http://schemas.microsoft.com/office/drawing/2014/main" val="10001"/>
                  </a:ext>
                </a:extLst>
              </a:tr>
              <a:tr h="282208">
                <a:tc rowSpan="4">
                  <a:txBody>
                    <a:bodyPr/>
                    <a:lstStyle/>
                    <a:p>
                      <a:pPr marL="0" marR="0" lvl="0" indent="0" algn="ctr" rtl="0">
                        <a:spcBef>
                          <a:spcPts val="0"/>
                        </a:spcBef>
                        <a:spcAft>
                          <a:spcPts val="0"/>
                        </a:spcAft>
                        <a:buNone/>
                      </a:pPr>
                      <a:r>
                        <a:rPr lang="en-US" sz="1200" b="1" u="none" strike="noStrike" cap="small" dirty="0">
                          <a:solidFill>
                            <a:schemeClr val="tx1"/>
                          </a:solidFill>
                        </a:rPr>
                        <a:t>Space Centers</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Johnson Space Center (JSC)</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Tumarrow Romain</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281.483.2824</a:t>
                      </a:r>
                      <a:endParaRPr sz="1200" dirty="0">
                        <a:solidFill>
                          <a:schemeClr val="tx1"/>
                        </a:solidFill>
                      </a:endParaRPr>
                    </a:p>
                  </a:txBody>
                  <a:tcPr marL="65903" marR="65903" marT="27766" marB="27766"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200" u="sng" strike="noStrike" cap="none" dirty="0">
                          <a:solidFill>
                            <a:schemeClr val="tx1"/>
                          </a:solidFill>
                          <a:hlinkClick r:id="rId6">
                            <a:extLst>
                              <a:ext uri="{A12FA001-AC4F-418D-AE19-62706E023703}">
                                <ahyp:hlinkClr xmlns:ahyp="http://schemas.microsoft.com/office/drawing/2018/hyperlinkcolor" val="tx"/>
                              </a:ext>
                            </a:extLst>
                          </a:hlinkClick>
                        </a:rPr>
                        <a:t>Jsc-smallbusiness@mail.nasa.gov</a:t>
                      </a:r>
                      <a:endParaRPr sz="1200" u="none" strike="noStrike" cap="none" dirty="0">
                        <a:solidFill>
                          <a:schemeClr val="tx1"/>
                        </a:solidFill>
                      </a:endParaRPr>
                    </a:p>
                  </a:txBody>
                  <a:tcPr marL="65903" marR="65903" marT="27766" marB="27766" anchor="ctr"/>
                </a:tc>
                <a:extLst>
                  <a:ext uri="{0D108BD9-81ED-4DB2-BD59-A6C34878D82A}">
                    <a16:rowId xmlns:a16="http://schemas.microsoft.com/office/drawing/2014/main" val="10005"/>
                  </a:ext>
                </a:extLst>
              </a:tr>
              <a:tr h="575246">
                <a:tc vMerge="1">
                  <a:txBody>
                    <a:bodyPr/>
                    <a:lstStyle/>
                    <a:p>
                      <a:endParaRPr lang="en-US"/>
                    </a:p>
                  </a:txBody>
                  <a:tcPr/>
                </a:tc>
                <a:tc>
                  <a:txBody>
                    <a:bodyPr/>
                    <a:lstStyle/>
                    <a:p>
                      <a:pPr marL="0" marR="0" lvl="0" indent="0" algn="ctr" rtl="0">
                        <a:spcBef>
                          <a:spcPts val="0"/>
                        </a:spcBef>
                        <a:spcAft>
                          <a:spcPts val="0"/>
                        </a:spcAft>
                        <a:buNone/>
                      </a:pPr>
                      <a:r>
                        <a:rPr lang="en-US" sz="1200" u="none" strike="noStrike" cap="none" dirty="0">
                          <a:solidFill>
                            <a:schemeClr val="tx1"/>
                          </a:solidFill>
                        </a:rPr>
                        <a:t>Kennedy Space Center (KSC)</a:t>
                      </a:r>
                      <a:endParaRPr sz="1200" u="none" strike="noStrike" cap="none"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Natalie Colvin</a:t>
                      </a:r>
                    </a:p>
                    <a:p>
                      <a:pPr marL="0" marR="0" lvl="0" indent="0" algn="ctr" rtl="0">
                        <a:spcBef>
                          <a:spcPts val="0"/>
                        </a:spcBef>
                        <a:spcAft>
                          <a:spcPts val="0"/>
                        </a:spcAft>
                        <a:buNone/>
                      </a:pPr>
                      <a:r>
                        <a:rPr lang="en-US" sz="1200" u="none" strike="noStrike" cap="none" dirty="0">
                          <a:solidFill>
                            <a:schemeClr val="tx1"/>
                          </a:solidFill>
                        </a:rPr>
                        <a:t>Tamara Simms</a:t>
                      </a:r>
                    </a:p>
                    <a:p>
                      <a:pPr marL="0" marR="0" lvl="0" indent="0" algn="ctr" rtl="0">
                        <a:spcBef>
                          <a:spcPts val="0"/>
                        </a:spcBef>
                        <a:spcAft>
                          <a:spcPts val="0"/>
                        </a:spcAft>
                        <a:buNone/>
                      </a:pPr>
                      <a:r>
                        <a:rPr lang="en-US" sz="1200" u="none" strike="noStrike" cap="none" dirty="0">
                          <a:solidFill>
                            <a:schemeClr val="tx1"/>
                          </a:solidFill>
                        </a:rPr>
                        <a:t>Laura Boehm</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321.867.4773</a:t>
                      </a:r>
                    </a:p>
                  </a:txBody>
                  <a:tcPr marL="65903" marR="65903" marT="27766" marB="27766" anchor="ctr"/>
                </a:tc>
                <a:tc>
                  <a:txBody>
                    <a:bodyPr/>
                    <a:lstStyle/>
                    <a:p>
                      <a:pPr marL="0" marR="0" lvl="0" indent="0" algn="ctr" rtl="0">
                        <a:spcBef>
                          <a:spcPts val="0"/>
                        </a:spcBef>
                        <a:spcAft>
                          <a:spcPts val="0"/>
                        </a:spcAft>
                        <a:buNone/>
                      </a:pPr>
                      <a:r>
                        <a:rPr lang="en-US" sz="1200" u="sng" strike="noStrike" cap="none" dirty="0">
                          <a:solidFill>
                            <a:schemeClr val="tx1"/>
                          </a:solidFill>
                          <a:hlinkClick r:id="rId7">
                            <a:extLst>
                              <a:ext uri="{A12FA001-AC4F-418D-AE19-62706E023703}">
                                <ahyp:hlinkClr xmlns:ahyp="http://schemas.microsoft.com/office/drawing/2018/hyperlinkcolor" val="tx"/>
                              </a:ext>
                            </a:extLst>
                          </a:hlinkClick>
                        </a:rPr>
                        <a:t>Ksc-smallbusiness@mail.nasa.gov</a:t>
                      </a:r>
                      <a:endParaRPr sz="1200" u="none" strike="noStrike" cap="none" dirty="0">
                        <a:solidFill>
                          <a:schemeClr val="tx1"/>
                        </a:solidFill>
                      </a:endParaRPr>
                    </a:p>
                  </a:txBody>
                  <a:tcPr marL="65903" marR="65903" marT="27766" marB="27766" anchor="ctr"/>
                </a:tc>
                <a:extLst>
                  <a:ext uri="{0D108BD9-81ED-4DB2-BD59-A6C34878D82A}">
                    <a16:rowId xmlns:a16="http://schemas.microsoft.com/office/drawing/2014/main" val="10006"/>
                  </a:ext>
                </a:extLst>
              </a:tr>
              <a:tr h="686593">
                <a:tc vMerge="1">
                  <a:txBody>
                    <a:bodyPr/>
                    <a:lstStyle/>
                    <a:p>
                      <a:endParaRPr lang="en-US"/>
                    </a:p>
                  </a:txBody>
                  <a:tcPr/>
                </a:tc>
                <a:tc>
                  <a:txBody>
                    <a:bodyPr/>
                    <a:lstStyle/>
                    <a:p>
                      <a:pPr marL="0" marR="0" lvl="0" indent="0" algn="ctr" rtl="0">
                        <a:spcBef>
                          <a:spcPts val="0"/>
                        </a:spcBef>
                        <a:spcAft>
                          <a:spcPts val="0"/>
                        </a:spcAft>
                        <a:buNone/>
                      </a:pPr>
                      <a:r>
                        <a:rPr lang="en-US" sz="1200" u="none" strike="noStrike" cap="none" dirty="0">
                          <a:solidFill>
                            <a:schemeClr val="tx1"/>
                          </a:solidFill>
                        </a:rPr>
                        <a:t>Marshall Space Flight Center (MSFC)</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Danielle Barnes</a:t>
                      </a:r>
                    </a:p>
                    <a:p>
                      <a:pPr marL="0" marR="0" lvl="0" indent="0" algn="ctr" rtl="0">
                        <a:spcBef>
                          <a:spcPts val="0"/>
                        </a:spcBef>
                        <a:spcAft>
                          <a:spcPts val="0"/>
                        </a:spcAft>
                        <a:buNone/>
                      </a:pPr>
                      <a:r>
                        <a:rPr lang="en-US" sz="1200" u="none" strike="noStrike" cap="none" dirty="0">
                          <a:solidFill>
                            <a:schemeClr val="tx1"/>
                          </a:solidFill>
                        </a:rPr>
                        <a:t>Heather Dilworth-Schrimsher</a:t>
                      </a:r>
                    </a:p>
                    <a:p>
                      <a:pPr marL="0" marR="0" lvl="0" indent="0" algn="ctr" rtl="0">
                        <a:spcBef>
                          <a:spcPts val="0"/>
                        </a:spcBef>
                        <a:spcAft>
                          <a:spcPts val="0"/>
                        </a:spcAft>
                        <a:buNone/>
                      </a:pPr>
                      <a:r>
                        <a:rPr lang="en-US" sz="1200" u="none" strike="noStrike" cap="none" dirty="0">
                          <a:solidFill>
                            <a:schemeClr val="tx1"/>
                          </a:solidFill>
                        </a:rPr>
                        <a:t>Johnnie Beach</a:t>
                      </a:r>
                      <a:endParaRPr sz="1200" u="none" strike="noStrike" cap="none"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256.544.1134</a:t>
                      </a:r>
                    </a:p>
                    <a:p>
                      <a:pPr marL="0" marR="0" lvl="0" indent="0" algn="ctr" rtl="0">
                        <a:spcBef>
                          <a:spcPts val="0"/>
                        </a:spcBef>
                        <a:spcAft>
                          <a:spcPts val="0"/>
                        </a:spcAft>
                        <a:buNone/>
                      </a:pPr>
                      <a:r>
                        <a:rPr lang="en-US" sz="1200" u="sng" strike="noStrike" cap="none" dirty="0">
                          <a:solidFill>
                            <a:schemeClr val="tx1"/>
                          </a:solidFill>
                        </a:rPr>
                        <a:t>N/A</a:t>
                      </a:r>
                    </a:p>
                    <a:p>
                      <a:pPr marL="0" marR="0" lvl="0" indent="0" algn="ctr" rtl="0">
                        <a:spcBef>
                          <a:spcPts val="0"/>
                        </a:spcBef>
                        <a:spcAft>
                          <a:spcPts val="0"/>
                        </a:spcAft>
                        <a:buNone/>
                      </a:pPr>
                      <a:r>
                        <a:rPr lang="en-US" sz="1200" u="sng" strike="noStrike" cap="none" dirty="0">
                          <a:solidFill>
                            <a:schemeClr val="tx1"/>
                          </a:solidFill>
                        </a:rPr>
                        <a:t>N/A</a:t>
                      </a:r>
                      <a:endParaRPr sz="1200" u="sng"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sng" strike="noStrike" cap="none" dirty="0">
                          <a:solidFill>
                            <a:schemeClr val="tx1"/>
                          </a:solidFill>
                          <a:hlinkClick r:id="rId8">
                            <a:extLst>
                              <a:ext uri="{A12FA001-AC4F-418D-AE19-62706E023703}">
                                <ahyp:hlinkClr xmlns:ahyp="http://schemas.microsoft.com/office/drawing/2018/hyperlinkcolor" val="tx"/>
                              </a:ext>
                            </a:extLst>
                          </a:hlinkClick>
                        </a:rPr>
                        <a:t>Msfc-smallbusiness@mail.nasa.gov</a:t>
                      </a:r>
                      <a:endParaRPr sz="1200" u="none" strike="noStrike" cap="none" dirty="0">
                        <a:solidFill>
                          <a:schemeClr val="tx1"/>
                        </a:solidFill>
                      </a:endParaRPr>
                    </a:p>
                  </a:txBody>
                  <a:tcPr marL="65903" marR="65903" marT="27766" marB="27766" anchor="ctr"/>
                </a:tc>
                <a:extLst>
                  <a:ext uri="{0D108BD9-81ED-4DB2-BD59-A6C34878D82A}">
                    <a16:rowId xmlns:a16="http://schemas.microsoft.com/office/drawing/2014/main" val="10007"/>
                  </a:ext>
                </a:extLst>
              </a:tr>
              <a:tr h="485388">
                <a:tc vMerge="1">
                  <a:txBody>
                    <a:bodyPr/>
                    <a:lstStyle/>
                    <a:p>
                      <a:endParaRPr lang="en-US"/>
                    </a:p>
                  </a:txBody>
                  <a:tcPr/>
                </a:tc>
                <a:tc>
                  <a:txBody>
                    <a:bodyPr/>
                    <a:lstStyle/>
                    <a:p>
                      <a:pPr marL="0" marR="0" lvl="0" indent="0" algn="ctr" rtl="0">
                        <a:spcBef>
                          <a:spcPts val="0"/>
                        </a:spcBef>
                        <a:spcAft>
                          <a:spcPts val="0"/>
                        </a:spcAft>
                        <a:buNone/>
                      </a:pPr>
                      <a:r>
                        <a:rPr lang="en-US" sz="1200" u="none" strike="noStrike" cap="none" dirty="0">
                          <a:solidFill>
                            <a:schemeClr val="tx1"/>
                          </a:solidFill>
                        </a:rPr>
                        <a:t>Stennis Space Center (SSC)</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Troy E. Miller</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228.342.8767</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Troy.e.miller@nasa.gov</a:t>
                      </a:r>
                      <a:endParaRPr sz="1200" u="none" strike="noStrike" cap="none" dirty="0">
                        <a:solidFill>
                          <a:schemeClr val="tx1"/>
                        </a:solidFill>
                      </a:endParaRPr>
                    </a:p>
                  </a:txBody>
                  <a:tcPr marL="65903" marR="65903" marT="27766" marB="27766" anchor="ctr"/>
                </a:tc>
                <a:extLst>
                  <a:ext uri="{0D108BD9-81ED-4DB2-BD59-A6C34878D82A}">
                    <a16:rowId xmlns:a16="http://schemas.microsoft.com/office/drawing/2014/main" val="10008"/>
                  </a:ext>
                </a:extLst>
              </a:tr>
              <a:tr h="576250">
                <a:tc>
                  <a:txBody>
                    <a:bodyPr/>
                    <a:lstStyle/>
                    <a:p>
                      <a:pPr marL="0" marR="0" lvl="0" indent="0" algn="ctr" rtl="0">
                        <a:spcBef>
                          <a:spcPts val="0"/>
                        </a:spcBef>
                        <a:spcAft>
                          <a:spcPts val="0"/>
                        </a:spcAft>
                        <a:buNone/>
                      </a:pPr>
                      <a:r>
                        <a:rPr lang="en-US" sz="1200" b="1" u="none" strike="noStrike" cap="small" dirty="0">
                          <a:solidFill>
                            <a:schemeClr val="tx1"/>
                          </a:solidFill>
                        </a:rPr>
                        <a:t>Science Center</a:t>
                      </a:r>
                      <a:endParaRPr sz="1200" b="1" u="none" strike="noStrike" cap="small"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Goddard Space Flight Center (GSFC)</a:t>
                      </a:r>
                      <a:endParaRPr sz="1200" u="none" strike="noStrike" cap="none"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Kandace Chapelle</a:t>
                      </a:r>
                    </a:p>
                    <a:p>
                      <a:pPr marL="0" marR="0" lvl="0" indent="0" algn="ctr" rtl="0">
                        <a:spcBef>
                          <a:spcPts val="0"/>
                        </a:spcBef>
                        <a:spcAft>
                          <a:spcPts val="0"/>
                        </a:spcAft>
                        <a:buNone/>
                      </a:pPr>
                      <a:r>
                        <a:rPr lang="en-US" sz="1200" u="none" strike="noStrike" cap="none" dirty="0">
                          <a:solidFill>
                            <a:schemeClr val="tx1"/>
                          </a:solidFill>
                        </a:rPr>
                        <a:t>Djaataa Onanuga</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301.286.8136</a:t>
                      </a:r>
                    </a:p>
                    <a:p>
                      <a:pPr marL="0" marR="0" lvl="0" indent="0" algn="ctr" rtl="0">
                        <a:spcBef>
                          <a:spcPts val="0"/>
                        </a:spcBef>
                        <a:spcAft>
                          <a:spcPts val="0"/>
                        </a:spcAft>
                        <a:buNone/>
                      </a:pPr>
                      <a:r>
                        <a:rPr lang="en-US" sz="1200" u="none" strike="noStrike" cap="none" dirty="0">
                          <a:solidFill>
                            <a:schemeClr val="tx1"/>
                          </a:solidFill>
                        </a:rPr>
                        <a:t>301.286.9083</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sng" strike="noStrike" cap="none" dirty="0">
                          <a:solidFill>
                            <a:schemeClr val="tx1"/>
                          </a:solidFill>
                          <a:hlinkClick r:id="rId9">
                            <a:extLst>
                              <a:ext uri="{A12FA001-AC4F-418D-AE19-62706E023703}">
                                <ahyp:hlinkClr xmlns:ahyp="http://schemas.microsoft.com/office/drawing/2018/hyperlinkcolor" val="tx"/>
                              </a:ext>
                            </a:extLst>
                          </a:hlinkClick>
                        </a:rPr>
                        <a:t>Gsfc-smallbusiness@mail.nasa.gov</a:t>
                      </a:r>
                      <a:endParaRPr sz="1200" u="none" strike="noStrike" cap="none" dirty="0">
                        <a:solidFill>
                          <a:schemeClr val="tx1"/>
                        </a:solidFill>
                      </a:endParaRPr>
                    </a:p>
                  </a:txBody>
                  <a:tcPr marL="65903" marR="65903" marT="27766" marB="27766" anchor="ctr"/>
                </a:tc>
                <a:extLst>
                  <a:ext uri="{0D108BD9-81ED-4DB2-BD59-A6C34878D82A}">
                    <a16:rowId xmlns:a16="http://schemas.microsoft.com/office/drawing/2014/main" val="10009"/>
                  </a:ext>
                </a:extLst>
              </a:tr>
              <a:tr h="770686">
                <a:tc>
                  <a:txBody>
                    <a:bodyPr/>
                    <a:lstStyle/>
                    <a:p>
                      <a:pPr marL="0" marR="0" lvl="0" indent="0" algn="ctr" rtl="0">
                        <a:spcBef>
                          <a:spcPts val="0"/>
                        </a:spcBef>
                        <a:spcAft>
                          <a:spcPts val="0"/>
                        </a:spcAft>
                        <a:buNone/>
                      </a:pPr>
                      <a:r>
                        <a:rPr lang="en-US" sz="1200" b="1" u="none" strike="noStrike" cap="small" dirty="0">
                          <a:solidFill>
                            <a:schemeClr val="tx1"/>
                          </a:solidFill>
                        </a:rPr>
                        <a:t>Agency-Wide Resource Center</a:t>
                      </a:r>
                      <a:endParaRPr sz="1200" b="1" u="none" strike="noStrike" cap="small"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Information Technology Procurement Office (ITPO)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u="none" strike="noStrike" cap="none" dirty="0">
                          <a:solidFill>
                            <a:schemeClr val="tx1"/>
                          </a:solidFill>
                        </a:rPr>
                        <a:t>NASA Shared Services Center (NSSC)</a:t>
                      </a:r>
                      <a:endParaRPr lang="en-US"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none" strike="noStrike" cap="none" dirty="0">
                          <a:solidFill>
                            <a:schemeClr val="tx1"/>
                          </a:solidFill>
                        </a:rPr>
                        <a:t>Troy E. Miller</a:t>
                      </a:r>
                      <a:endParaRPr sz="1200" dirty="0">
                        <a:solidFill>
                          <a:schemeClr val="tx1"/>
                        </a:solidFill>
                      </a:endParaRPr>
                    </a:p>
                  </a:txBody>
                  <a:tcPr marL="65903" marR="65903" marT="27766" marB="27766"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200" dirty="0">
                          <a:solidFill>
                            <a:schemeClr val="tx1"/>
                          </a:solidFill>
                        </a:rPr>
                        <a:t>228.342.8767</a:t>
                      </a:r>
                      <a:endParaRPr sz="1200" dirty="0">
                        <a:solidFill>
                          <a:schemeClr val="tx1"/>
                        </a:solidFill>
                      </a:endParaRPr>
                    </a:p>
                  </a:txBody>
                  <a:tcPr marL="65903" marR="65903" marT="27766" marB="27766" anchor="ctr"/>
                </a:tc>
                <a:tc>
                  <a:txBody>
                    <a:bodyPr/>
                    <a:lstStyle/>
                    <a:p>
                      <a:pPr marL="0" marR="0" lvl="0" indent="0" algn="ctr" rtl="0">
                        <a:spcBef>
                          <a:spcPts val="0"/>
                        </a:spcBef>
                        <a:spcAft>
                          <a:spcPts val="0"/>
                        </a:spcAft>
                        <a:buNone/>
                      </a:pPr>
                      <a:r>
                        <a:rPr lang="en-US" sz="1200" u="sng" strike="noStrike" cap="none" dirty="0">
                          <a:solidFill>
                            <a:schemeClr val="tx1"/>
                          </a:solidFill>
                          <a:latin typeface="Aptos" panose="020B0004020202020204" pitchFamily="34" charset="0"/>
                          <a:ea typeface="Arial"/>
                          <a:cs typeface="Arial"/>
                          <a:sym typeface="Arial"/>
                        </a:rPr>
                        <a:t>Troy.e.miller@nasa.gov</a:t>
                      </a:r>
                      <a:r>
                        <a:rPr lang="en-US" sz="1200" u="sng" strike="noStrike" cap="none" dirty="0">
                          <a:solidFill>
                            <a:schemeClr val="tx1"/>
                          </a:solidFill>
                          <a:latin typeface="Aptos" panose="020B0004020202020204" pitchFamily="34" charset="0"/>
                          <a:cs typeface="Arial"/>
                          <a:sym typeface="Arial"/>
                        </a:rPr>
                        <a:t> </a:t>
                      </a:r>
                      <a:endParaRPr sz="1200" dirty="0">
                        <a:solidFill>
                          <a:schemeClr val="tx1"/>
                        </a:solidFill>
                        <a:latin typeface="Aptos" panose="020B0004020202020204" pitchFamily="34" charset="0"/>
                      </a:endParaRPr>
                    </a:p>
                  </a:txBody>
                  <a:tcPr marL="65903" marR="65903" marT="27766" marB="27766" anchor="ctr"/>
                </a:tc>
                <a:extLst>
                  <a:ext uri="{0D108BD9-81ED-4DB2-BD59-A6C34878D82A}">
                    <a16:rowId xmlns:a16="http://schemas.microsoft.com/office/drawing/2014/main" val="10011"/>
                  </a:ext>
                </a:extLst>
              </a:tr>
            </a:tbl>
          </a:graphicData>
        </a:graphic>
      </p:graphicFrame>
      <p:sp>
        <p:nvSpPr>
          <p:cNvPr id="1312" name="Google Shape;1312;p183"/>
          <p:cNvSpPr txBox="1">
            <a:spLocks noGrp="1"/>
          </p:cNvSpPr>
          <p:nvPr>
            <p:ph type="sldNum" idx="12"/>
          </p:nvPr>
        </p:nvSpPr>
        <p:spPr>
          <a:xfrm>
            <a:off x="8485441" y="6205853"/>
            <a:ext cx="2987345" cy="259123"/>
          </a:xfrm>
          <a:prstGeom prst="rect">
            <a:avLst/>
          </a:prstGeom>
          <a:noFill/>
          <a:ln>
            <a:noFill/>
          </a:ln>
        </p:spPr>
        <p:txBody>
          <a:bodyPr spcFirstLastPara="1" vert="horz" wrap="square" lIns="82283" tIns="41130" rIns="82283" bIns="41130" rtlCol="0" anchor="ctr" anchorCtr="0">
            <a:noAutofit/>
          </a:bodyPr>
          <a:lstStyle/>
          <a:p>
            <a:fld id="{00000000-1234-1234-1234-123412341234}" type="slidenum">
              <a:rPr lang="en-US">
                <a:solidFill>
                  <a:srgbClr val="888888"/>
                </a:solidFill>
                <a:latin typeface="Arial"/>
                <a:ea typeface="Arial"/>
                <a:cs typeface="Arial"/>
                <a:sym typeface="Arial"/>
              </a:rPr>
              <a:pPr/>
              <a:t>23</a:t>
            </a:fld>
            <a:endParaRPr dirty="0">
              <a:solidFill>
                <a:srgbClr val="888888"/>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1C1D-05D7-82C6-C6CA-F04AD30D191D}"/>
              </a:ext>
            </a:extLst>
          </p:cNvPr>
          <p:cNvSpPr>
            <a:spLocks noGrp="1"/>
          </p:cNvSpPr>
          <p:nvPr>
            <p:ph type="title"/>
          </p:nvPr>
        </p:nvSpPr>
        <p:spPr/>
        <p:txBody>
          <a:bodyPr/>
          <a:lstStyle/>
          <a:p>
            <a:r>
              <a:rPr lang="en-US" dirty="0"/>
              <a:t>Upcoming NASA Outreach Events</a:t>
            </a:r>
          </a:p>
        </p:txBody>
      </p:sp>
      <p:graphicFrame>
        <p:nvGraphicFramePr>
          <p:cNvPr id="5" name="Content Placeholder 4">
            <a:extLst>
              <a:ext uri="{FF2B5EF4-FFF2-40B4-BE49-F238E27FC236}">
                <a16:creationId xmlns:a16="http://schemas.microsoft.com/office/drawing/2014/main" id="{2BFE94B0-76C2-6BD0-3737-F5B0209DD95A}"/>
              </a:ext>
            </a:extLst>
          </p:cNvPr>
          <p:cNvGraphicFramePr>
            <a:graphicFrameLocks noGrp="1"/>
          </p:cNvGraphicFramePr>
          <p:nvPr>
            <p:ph idx="1"/>
            <p:extLst>
              <p:ext uri="{D42A27DB-BD31-4B8C-83A1-F6EECF244321}">
                <p14:modId xmlns:p14="http://schemas.microsoft.com/office/powerpoint/2010/main" val="3959518971"/>
              </p:ext>
            </p:extLst>
          </p:nvPr>
        </p:nvGraphicFramePr>
        <p:xfrm>
          <a:off x="380999" y="1825625"/>
          <a:ext cx="11548533" cy="2814320"/>
        </p:xfrm>
        <a:graphic>
          <a:graphicData uri="http://schemas.openxmlformats.org/drawingml/2006/table">
            <a:tbl>
              <a:tblPr firstRow="1" bandRow="1">
                <a:tableStyleId>{5C22544A-7EE6-4342-B048-85BDC9FD1C3A}</a:tableStyleId>
              </a:tblPr>
              <a:tblGrid>
                <a:gridCol w="4893734">
                  <a:extLst>
                    <a:ext uri="{9D8B030D-6E8A-4147-A177-3AD203B41FA5}">
                      <a16:colId xmlns:a16="http://schemas.microsoft.com/office/drawing/2014/main" val="3692988735"/>
                    </a:ext>
                  </a:extLst>
                </a:gridCol>
                <a:gridCol w="2006600">
                  <a:extLst>
                    <a:ext uri="{9D8B030D-6E8A-4147-A177-3AD203B41FA5}">
                      <a16:colId xmlns:a16="http://schemas.microsoft.com/office/drawing/2014/main" val="583896611"/>
                    </a:ext>
                  </a:extLst>
                </a:gridCol>
                <a:gridCol w="1794934">
                  <a:extLst>
                    <a:ext uri="{9D8B030D-6E8A-4147-A177-3AD203B41FA5}">
                      <a16:colId xmlns:a16="http://schemas.microsoft.com/office/drawing/2014/main" val="1813798366"/>
                    </a:ext>
                  </a:extLst>
                </a:gridCol>
                <a:gridCol w="1219200">
                  <a:extLst>
                    <a:ext uri="{9D8B030D-6E8A-4147-A177-3AD203B41FA5}">
                      <a16:colId xmlns:a16="http://schemas.microsoft.com/office/drawing/2014/main" val="1690190426"/>
                    </a:ext>
                  </a:extLst>
                </a:gridCol>
                <a:gridCol w="1634065">
                  <a:extLst>
                    <a:ext uri="{9D8B030D-6E8A-4147-A177-3AD203B41FA5}">
                      <a16:colId xmlns:a16="http://schemas.microsoft.com/office/drawing/2014/main" val="3957601341"/>
                    </a:ext>
                  </a:extLst>
                </a:gridCol>
              </a:tblGrid>
              <a:tr h="370840">
                <a:tc>
                  <a:txBody>
                    <a:bodyPr/>
                    <a:lstStyle/>
                    <a:p>
                      <a:r>
                        <a:rPr lang="en-US" dirty="0"/>
                        <a:t>Event Name</a:t>
                      </a:r>
                    </a:p>
                  </a:txBody>
                  <a:tcPr/>
                </a:tc>
                <a:tc>
                  <a:txBody>
                    <a:bodyPr/>
                    <a:lstStyle/>
                    <a:p>
                      <a:pPr algn="ctr"/>
                      <a:r>
                        <a:rPr lang="en-US" dirty="0"/>
                        <a:t>Location</a:t>
                      </a:r>
                    </a:p>
                  </a:txBody>
                  <a:tcPr/>
                </a:tc>
                <a:tc>
                  <a:txBody>
                    <a:bodyPr/>
                    <a:lstStyle/>
                    <a:p>
                      <a:pPr algn="ctr"/>
                      <a:r>
                        <a:rPr lang="en-US" dirty="0"/>
                        <a:t>Date</a:t>
                      </a:r>
                    </a:p>
                  </a:txBody>
                  <a:tcPr/>
                </a:tc>
                <a:tc>
                  <a:txBody>
                    <a:bodyPr/>
                    <a:lstStyle/>
                    <a:p>
                      <a:pPr algn="ctr"/>
                      <a:r>
                        <a:rPr lang="en-US" dirty="0"/>
                        <a:t>Time</a:t>
                      </a:r>
                    </a:p>
                  </a:txBody>
                  <a:tcPr/>
                </a:tc>
                <a:tc>
                  <a:txBody>
                    <a:bodyPr/>
                    <a:lstStyle/>
                    <a:p>
                      <a:endParaRPr lang="en-US" dirty="0"/>
                    </a:p>
                  </a:txBody>
                  <a:tcPr/>
                </a:tc>
                <a:extLst>
                  <a:ext uri="{0D108BD9-81ED-4DB2-BD59-A6C34878D82A}">
                    <a16:rowId xmlns:a16="http://schemas.microsoft.com/office/drawing/2014/main" val="2809952191"/>
                  </a:ext>
                </a:extLst>
              </a:tr>
              <a:tr h="370840">
                <a:tc>
                  <a:txBody>
                    <a:bodyPr/>
                    <a:lstStyle/>
                    <a:p>
                      <a:r>
                        <a:rPr lang="en-US" sz="1400" dirty="0"/>
                        <a:t>Navigating the Revolutionary FAR Overhaul (RFO) and NASA FAR Supplement (NFS) Updates</a:t>
                      </a:r>
                    </a:p>
                  </a:txBody>
                  <a:tcPr/>
                </a:tc>
                <a:tc>
                  <a:txBody>
                    <a:bodyPr/>
                    <a:lstStyle/>
                    <a:p>
                      <a:pPr algn="ctr"/>
                      <a:r>
                        <a:rPr lang="en-US" sz="1400" dirty="0"/>
                        <a:t>Webinar</a:t>
                      </a:r>
                    </a:p>
                  </a:txBody>
                  <a:tcPr/>
                </a:tc>
                <a:tc>
                  <a:txBody>
                    <a:bodyPr/>
                    <a:lstStyle/>
                    <a:p>
                      <a:pPr algn="ctr"/>
                      <a:r>
                        <a:rPr lang="en-US" sz="1400" dirty="0"/>
                        <a:t>May 20, 2026</a:t>
                      </a:r>
                    </a:p>
                  </a:txBody>
                  <a:tcPr/>
                </a:tc>
                <a:tc>
                  <a:txBody>
                    <a:bodyPr/>
                    <a:lstStyle/>
                    <a:p>
                      <a:pPr algn="ctr"/>
                      <a:r>
                        <a:rPr lang="en-US" sz="1400" dirty="0"/>
                        <a:t>1:00 – 2:30 </a:t>
                      </a:r>
                    </a:p>
                    <a:p>
                      <a:pPr algn="ctr"/>
                      <a:r>
                        <a:rPr lang="en-US" sz="1400" dirty="0"/>
                        <a:t>EST</a:t>
                      </a:r>
                    </a:p>
                  </a:txBody>
                  <a:tcPr/>
                </a:tc>
                <a:tc>
                  <a:txBody>
                    <a:bodyPr/>
                    <a:lstStyle/>
                    <a:p>
                      <a:endParaRPr lang="en-US" sz="1400" dirty="0"/>
                    </a:p>
                  </a:txBody>
                  <a:tcPr/>
                </a:tc>
                <a:extLst>
                  <a:ext uri="{0D108BD9-81ED-4DB2-BD59-A6C34878D82A}">
                    <a16:rowId xmlns:a16="http://schemas.microsoft.com/office/drawing/2014/main" val="1263405207"/>
                  </a:ext>
                </a:extLst>
              </a:tr>
              <a:tr h="370840">
                <a:tc>
                  <a:txBody>
                    <a:bodyPr/>
                    <a:lstStyle/>
                    <a:p>
                      <a:r>
                        <a:rPr lang="en-US" sz="1400" dirty="0"/>
                        <a:t>Doing Business With NASA (in person)</a:t>
                      </a:r>
                    </a:p>
                  </a:txBody>
                  <a:tcPr/>
                </a:tc>
                <a:tc>
                  <a:txBody>
                    <a:bodyPr/>
                    <a:lstStyle/>
                    <a:p>
                      <a:pPr algn="ctr"/>
                      <a:r>
                        <a:rPr lang="en-US" sz="1400" dirty="0"/>
                        <a:t>Xavier University </a:t>
                      </a:r>
                    </a:p>
                    <a:p>
                      <a:pPr algn="ctr"/>
                      <a:r>
                        <a:rPr lang="en-US" sz="1400" dirty="0"/>
                        <a:t>New Orleans, LA</a:t>
                      </a:r>
                    </a:p>
                  </a:txBody>
                  <a:tcPr/>
                </a:tc>
                <a:tc>
                  <a:txBody>
                    <a:bodyPr/>
                    <a:lstStyle/>
                    <a:p>
                      <a:pPr algn="ctr"/>
                      <a:r>
                        <a:rPr lang="en-US" sz="1400" dirty="0"/>
                        <a:t>June 4, 2026</a:t>
                      </a:r>
                    </a:p>
                  </a:txBody>
                  <a:tcPr/>
                </a:tc>
                <a:tc>
                  <a:txBody>
                    <a:bodyPr/>
                    <a:lstStyle/>
                    <a:p>
                      <a:pPr algn="ctr"/>
                      <a:r>
                        <a:rPr lang="en-US" sz="1400" dirty="0"/>
                        <a:t>8:30 – 3:30 </a:t>
                      </a:r>
                    </a:p>
                    <a:p>
                      <a:pPr algn="ctr"/>
                      <a:r>
                        <a:rPr lang="en-US" sz="1400" dirty="0"/>
                        <a:t>CST</a:t>
                      </a:r>
                    </a:p>
                  </a:txBody>
                  <a:tcPr/>
                </a:tc>
                <a:tc>
                  <a:txBody>
                    <a:bodyPr/>
                    <a:lstStyle/>
                    <a:p>
                      <a:endParaRPr lang="en-US" sz="1400" dirty="0"/>
                    </a:p>
                  </a:txBody>
                  <a:tcPr/>
                </a:tc>
                <a:extLst>
                  <a:ext uri="{0D108BD9-81ED-4DB2-BD59-A6C34878D82A}">
                    <a16:rowId xmlns:a16="http://schemas.microsoft.com/office/drawing/2014/main" val="1502952387"/>
                  </a:ext>
                </a:extLst>
              </a:tr>
              <a:tr h="429895">
                <a:tc>
                  <a:txBody>
                    <a:bodyPr/>
                    <a:lstStyle/>
                    <a:p>
                      <a:r>
                        <a:rPr lang="en-US" sz="1400" dirty="0"/>
                        <a:t>Positioning Your Business for Success at NASA:</a:t>
                      </a:r>
                    </a:p>
                    <a:p>
                      <a:r>
                        <a:rPr lang="en-US" sz="1400" dirty="0"/>
                        <a:t>Strategy, Structure, and Center Specific Opportunities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Webinar</a:t>
                      </a:r>
                    </a:p>
                    <a:p>
                      <a:pPr algn="ctr"/>
                      <a:endParaRPr lang="en-US" sz="1400" dirty="0"/>
                    </a:p>
                  </a:txBody>
                  <a:tcPr/>
                </a:tc>
                <a:tc>
                  <a:txBody>
                    <a:bodyPr/>
                    <a:lstStyle/>
                    <a:p>
                      <a:pPr algn="ctr"/>
                      <a:r>
                        <a:rPr lang="en-US" sz="1400" dirty="0"/>
                        <a:t>August 19, 2026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1:00 – 2:30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EST</a:t>
                      </a:r>
                    </a:p>
                  </a:txBody>
                  <a:tcPr/>
                </a:tc>
                <a:tc>
                  <a:txBody>
                    <a:bodyPr/>
                    <a:lstStyle/>
                    <a:p>
                      <a:endParaRPr lang="en-US" sz="1400" dirty="0"/>
                    </a:p>
                  </a:txBody>
                  <a:tcPr/>
                </a:tc>
                <a:extLst>
                  <a:ext uri="{0D108BD9-81ED-4DB2-BD59-A6C34878D82A}">
                    <a16:rowId xmlns:a16="http://schemas.microsoft.com/office/drawing/2014/main" val="3162909215"/>
                  </a:ext>
                </a:extLst>
              </a:tr>
              <a:tr h="370840">
                <a:tc>
                  <a:txBody>
                    <a:bodyPr/>
                    <a:lstStyle/>
                    <a:p>
                      <a:r>
                        <a:rPr lang="en-US" sz="1400" dirty="0"/>
                        <a:t>NASA OSBP Engagement 2026: LYFT (in person)</a:t>
                      </a:r>
                    </a:p>
                  </a:txBody>
                  <a:tcPr/>
                </a:tc>
                <a:tc>
                  <a:txBody>
                    <a:bodyPr/>
                    <a:lstStyle/>
                    <a:p>
                      <a:pPr algn="ctr"/>
                      <a:r>
                        <a:rPr lang="en-US" sz="1400" dirty="0"/>
                        <a:t>Johnson Space Center</a:t>
                      </a:r>
                    </a:p>
                    <a:p>
                      <a:pPr algn="ctr"/>
                      <a:r>
                        <a:rPr lang="en-US" sz="1400" dirty="0"/>
                        <a:t>Houston, TX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September 15, 2026</a:t>
                      </a:r>
                    </a:p>
                    <a:p>
                      <a:pPr algn="ctr"/>
                      <a:endParaRPr lang="en-US" sz="1400" dirty="0"/>
                    </a:p>
                  </a:txBody>
                  <a:tcPr/>
                </a:tc>
                <a:tc>
                  <a:txBody>
                    <a:bodyPr/>
                    <a:lstStyle/>
                    <a:p>
                      <a:pPr algn="ctr"/>
                      <a:r>
                        <a:rPr lang="en-US" sz="1400" dirty="0"/>
                        <a:t>8:00 – 4:00</a:t>
                      </a:r>
                    </a:p>
                    <a:p>
                      <a:pPr algn="ctr"/>
                      <a:r>
                        <a:rPr lang="en-US" sz="1400" dirty="0"/>
                        <a:t>CST</a:t>
                      </a:r>
                    </a:p>
                  </a:txBody>
                  <a:tcPr/>
                </a:tc>
                <a:tc>
                  <a:txBody>
                    <a:bodyPr/>
                    <a:lstStyle/>
                    <a:p>
                      <a:endParaRPr lang="en-US" sz="1400" dirty="0"/>
                    </a:p>
                  </a:txBody>
                  <a:tcPr/>
                </a:tc>
                <a:extLst>
                  <a:ext uri="{0D108BD9-81ED-4DB2-BD59-A6C34878D82A}">
                    <a16:rowId xmlns:a16="http://schemas.microsoft.com/office/drawing/2014/main" val="2838022424"/>
                  </a:ext>
                </a:extLst>
              </a:tr>
              <a:tr h="370840">
                <a:tc>
                  <a:txBody>
                    <a:bodyPr/>
                    <a:lstStyle/>
                    <a:p>
                      <a:r>
                        <a:rPr lang="en-US" sz="1400" dirty="0"/>
                        <a:t>42</a:t>
                      </a:r>
                      <a:r>
                        <a:rPr lang="en-US" sz="1400" baseline="30000" dirty="0"/>
                        <a:t>nd</a:t>
                      </a:r>
                      <a:r>
                        <a:rPr lang="en-US" sz="1400" dirty="0"/>
                        <a:t> Marshall Small Business Alliance Meeting  (in-person)</a:t>
                      </a:r>
                    </a:p>
                  </a:txBody>
                  <a:tcPr/>
                </a:tc>
                <a:tc>
                  <a:txBody>
                    <a:bodyPr/>
                    <a:lstStyle/>
                    <a:p>
                      <a:pPr algn="ctr"/>
                      <a:r>
                        <a:rPr lang="en-US" sz="1400" dirty="0"/>
                        <a:t>Huntsville, AL</a:t>
                      </a:r>
                    </a:p>
                  </a:txBody>
                  <a:tcPr/>
                </a:tc>
                <a:tc>
                  <a:txBody>
                    <a:bodyPr/>
                    <a:lstStyle/>
                    <a:p>
                      <a:pPr algn="ctr"/>
                      <a:r>
                        <a:rPr lang="en-US" sz="1400" dirty="0"/>
                        <a:t>October 2026 (TBD)</a:t>
                      </a:r>
                    </a:p>
                  </a:txBody>
                  <a:tcPr/>
                </a:tc>
                <a:tc>
                  <a:txBody>
                    <a:bodyPr/>
                    <a:lstStyle/>
                    <a:p>
                      <a:pPr algn="ctr"/>
                      <a:r>
                        <a:rPr lang="en-US" sz="1400" dirty="0"/>
                        <a:t>TBD</a:t>
                      </a:r>
                    </a:p>
                  </a:txBody>
                  <a:tcPr/>
                </a:tc>
                <a:tc>
                  <a:txBody>
                    <a:bodyPr/>
                    <a:lstStyle/>
                    <a:p>
                      <a:endParaRPr lang="en-US" sz="1400" dirty="0"/>
                    </a:p>
                  </a:txBody>
                  <a:tcPr/>
                </a:tc>
                <a:extLst>
                  <a:ext uri="{0D108BD9-81ED-4DB2-BD59-A6C34878D82A}">
                    <a16:rowId xmlns:a16="http://schemas.microsoft.com/office/drawing/2014/main" val="1723738481"/>
                  </a:ext>
                </a:extLst>
              </a:tr>
            </a:tbl>
          </a:graphicData>
        </a:graphic>
      </p:graphicFrame>
    </p:spTree>
    <p:extLst>
      <p:ext uri="{BB962C8B-B14F-4D97-AF65-F5344CB8AC3E}">
        <p14:creationId xmlns:p14="http://schemas.microsoft.com/office/powerpoint/2010/main" val="957237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752" y="157185"/>
            <a:ext cx="9324494" cy="1143000"/>
          </a:xfrm>
        </p:spPr>
        <p:txBody>
          <a:bodyPr>
            <a:noAutofit/>
          </a:bodyPr>
          <a:lstStyle/>
          <a:p>
            <a:r>
              <a:rPr lang="en-US" altLang="en-US" sz="3840" dirty="0"/>
              <a:t>Making the Connection </a:t>
            </a:r>
            <a:br>
              <a:rPr lang="en-US" altLang="en-US" sz="3840" dirty="0"/>
            </a:br>
            <a:endParaRPr lang="en-US" sz="3840" dirty="0"/>
          </a:p>
        </p:txBody>
      </p:sp>
      <p:sp>
        <p:nvSpPr>
          <p:cNvPr id="4" name="Slide Number Placeholder 3"/>
          <p:cNvSpPr>
            <a:spLocks noGrp="1"/>
          </p:cNvSpPr>
          <p:nvPr>
            <p:ph type="sldNum" sz="quarter" idx="12"/>
          </p:nvPr>
        </p:nvSpPr>
        <p:spPr/>
        <p:txBody>
          <a:bodyPr/>
          <a:lstStyle/>
          <a:p>
            <a:fld id="{7B343593-C7EF-7B4B-9478-17F0C6DC43BC}" type="slidenum">
              <a:rPr lang="en-US" smtClean="0"/>
              <a:t>25</a:t>
            </a:fld>
            <a:endParaRPr lang="en-US" dirty="0"/>
          </a:p>
        </p:txBody>
      </p:sp>
      <p:sp>
        <p:nvSpPr>
          <p:cNvPr id="3" name="Content Placeholder 2"/>
          <p:cNvSpPr>
            <a:spLocks noGrp="1"/>
          </p:cNvSpPr>
          <p:nvPr>
            <p:ph idx="1"/>
          </p:nvPr>
        </p:nvSpPr>
        <p:spPr>
          <a:xfrm>
            <a:off x="364068" y="1126067"/>
            <a:ext cx="10726942" cy="5003801"/>
          </a:xfrm>
        </p:spPr>
        <p:txBody>
          <a:bodyPr>
            <a:normAutofit lnSpcReduction="10000"/>
          </a:bodyPr>
          <a:lstStyle/>
          <a:p>
            <a:pPr marL="0" indent="0">
              <a:buNone/>
            </a:pPr>
            <a:endParaRPr lang="en-US" sz="1900" dirty="0"/>
          </a:p>
          <a:p>
            <a:pPr>
              <a:lnSpc>
                <a:spcPct val="120000"/>
              </a:lnSpc>
              <a:spcBef>
                <a:spcPts val="0"/>
              </a:spcBef>
              <a:buSzPct val="175000"/>
              <a:defRPr/>
            </a:pPr>
            <a:r>
              <a:rPr lang="en-US" altLang="en-US" sz="1900" dirty="0"/>
              <a:t> Telephone calls</a:t>
            </a:r>
          </a:p>
          <a:p>
            <a:pPr>
              <a:lnSpc>
                <a:spcPct val="120000"/>
              </a:lnSpc>
              <a:spcBef>
                <a:spcPts val="0"/>
              </a:spcBef>
              <a:buSzPct val="175000"/>
              <a:defRPr/>
            </a:pPr>
            <a:r>
              <a:rPr lang="en-US" altLang="en-US" sz="1900" dirty="0"/>
              <a:t> In person meetings</a:t>
            </a:r>
          </a:p>
          <a:p>
            <a:pPr>
              <a:lnSpc>
                <a:spcPct val="120000"/>
              </a:lnSpc>
              <a:spcBef>
                <a:spcPts val="0"/>
              </a:spcBef>
              <a:buSzPct val="175000"/>
              <a:defRPr/>
            </a:pPr>
            <a:r>
              <a:rPr lang="en-US" altLang="en-US" sz="1900" dirty="0"/>
              <a:t> Virtual meetings</a:t>
            </a:r>
          </a:p>
          <a:p>
            <a:pPr marL="0" indent="0">
              <a:lnSpc>
                <a:spcPct val="120000"/>
              </a:lnSpc>
              <a:spcBef>
                <a:spcPts val="0"/>
              </a:spcBef>
              <a:buSzPct val="175000"/>
              <a:buNone/>
              <a:defRPr/>
            </a:pPr>
            <a:r>
              <a:rPr lang="en-US" altLang="en-US" sz="1900" dirty="0"/>
              <a:t> </a:t>
            </a:r>
          </a:p>
          <a:p>
            <a:pPr marL="0" indent="0">
              <a:lnSpc>
                <a:spcPct val="120000"/>
              </a:lnSpc>
              <a:spcBef>
                <a:spcPts val="0"/>
              </a:spcBef>
              <a:buSzPct val="175000"/>
              <a:buNone/>
              <a:defRPr/>
            </a:pPr>
            <a:endParaRPr lang="en-US" altLang="en-US" sz="1900" dirty="0"/>
          </a:p>
          <a:p>
            <a:pPr marL="0" indent="0">
              <a:buNone/>
            </a:pPr>
            <a:r>
              <a:rPr lang="en-US" sz="1900" b="1" dirty="0"/>
              <a:t>Contact information:</a:t>
            </a:r>
          </a:p>
          <a:p>
            <a:pPr marL="0" indent="0">
              <a:buNone/>
            </a:pPr>
            <a:r>
              <a:rPr lang="en-US" sz="1900" dirty="0"/>
              <a:t>Troy E. Miller, Small Business Specialist (SBS), NSSC, SSC, ITPO</a:t>
            </a:r>
          </a:p>
          <a:p>
            <a:pPr marL="0" indent="0">
              <a:buNone/>
            </a:pPr>
            <a:r>
              <a:rPr lang="en-US" sz="1900" dirty="0"/>
              <a:t>(228) 813-6558</a:t>
            </a:r>
          </a:p>
          <a:p>
            <a:pPr marL="0" indent="0">
              <a:buNone/>
            </a:pPr>
            <a:r>
              <a:rPr lang="en-US" sz="1900" dirty="0">
                <a:hlinkClick r:id="rId2">
                  <a:extLst>
                    <a:ext uri="{A12FA001-AC4F-418D-AE19-62706E023703}">
                      <ahyp:hlinkClr xmlns:ahyp="http://schemas.microsoft.com/office/drawing/2018/hyperlinkcolor" val="tx"/>
                    </a:ext>
                  </a:extLst>
                </a:hlinkClick>
              </a:rPr>
              <a:t>troy.e.miller@nasa.gov</a:t>
            </a:r>
            <a:endParaRPr lang="en-US" sz="1900" dirty="0"/>
          </a:p>
          <a:p>
            <a:pPr marL="0" indent="0">
              <a:buNone/>
            </a:pPr>
            <a:endParaRPr lang="en-US" sz="1900" dirty="0"/>
          </a:p>
          <a:p>
            <a:pPr marL="0" indent="0">
              <a:buNone/>
            </a:pPr>
            <a:r>
              <a:rPr lang="en-US" sz="1900" dirty="0"/>
              <a:t>Christopher Canary, Small Business Technical Advisor (SBTA) (NSSC)</a:t>
            </a:r>
          </a:p>
          <a:p>
            <a:pPr marL="0" indent="0">
              <a:buNone/>
            </a:pPr>
            <a:r>
              <a:rPr lang="en-US" sz="1900" dirty="0">
                <a:solidFill>
                  <a:schemeClr val="tx1"/>
                </a:solidFill>
                <a:hlinkClick r:id="rId3"/>
              </a:rPr>
              <a:t>christopher.m.canary@nasa.gov</a:t>
            </a:r>
            <a:endParaRPr lang="en-US" sz="1900" dirty="0">
              <a:solidFill>
                <a:schemeClr val="tx1"/>
              </a:solidFill>
            </a:endParaRPr>
          </a:p>
          <a:p>
            <a:pPr marL="0" indent="0">
              <a:buNone/>
            </a:pPr>
            <a:r>
              <a:rPr lang="en-US" sz="1900" dirty="0"/>
              <a:t>228.813.6224</a:t>
            </a:r>
            <a:endParaRPr lang="en-US" sz="1900" dirty="0">
              <a:solidFill>
                <a:schemeClr val="tx1"/>
              </a:solidFill>
            </a:endParaRPr>
          </a:p>
          <a:p>
            <a:pPr marL="0" indent="0">
              <a:buNone/>
            </a:pPr>
            <a:endParaRPr lang="en-US" b="1" dirty="0"/>
          </a:p>
          <a:p>
            <a:pPr>
              <a:lnSpc>
                <a:spcPct val="120000"/>
              </a:lnSpc>
              <a:spcBef>
                <a:spcPts val="0"/>
              </a:spcBef>
              <a:buSzPct val="175000"/>
              <a:defRPr/>
            </a:pPr>
            <a:endParaRPr lang="en-US" altLang="en-US" sz="1800" dirty="0">
              <a:solidFill>
                <a:schemeClr val="tx1"/>
              </a:solidFill>
            </a:endParaRPr>
          </a:p>
          <a:p>
            <a:pPr marL="0" indent="0">
              <a:buNone/>
            </a:pPr>
            <a:endParaRPr lang="en-US" dirty="0"/>
          </a:p>
        </p:txBody>
      </p:sp>
      <p:sp>
        <p:nvSpPr>
          <p:cNvPr id="7" name="Title 1">
            <a:extLst>
              <a:ext uri="{FF2B5EF4-FFF2-40B4-BE49-F238E27FC236}">
                <a16:creationId xmlns:a16="http://schemas.microsoft.com/office/drawing/2014/main" id="{AE4543D8-03B3-B56F-4428-AA11CD666811}"/>
              </a:ext>
            </a:extLst>
          </p:cNvPr>
          <p:cNvSpPr txBox="1">
            <a:spLocks/>
          </p:cNvSpPr>
          <p:nvPr/>
        </p:nvSpPr>
        <p:spPr>
          <a:xfrm>
            <a:off x="364068" y="1368736"/>
            <a:ext cx="8628439" cy="7309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br>
              <a:rPr lang="en-US" altLang="en-US" sz="3840" dirty="0">
                <a:solidFill>
                  <a:schemeClr val="tx1"/>
                </a:solidFill>
              </a:rPr>
            </a:br>
            <a:endParaRPr lang="en-US" sz="3840" dirty="0">
              <a:solidFill>
                <a:schemeClr val="tx1"/>
              </a:solidFill>
            </a:endParaRPr>
          </a:p>
        </p:txBody>
      </p:sp>
    </p:spTree>
    <p:extLst>
      <p:ext uri="{BB962C8B-B14F-4D97-AF65-F5344CB8AC3E}">
        <p14:creationId xmlns:p14="http://schemas.microsoft.com/office/powerpoint/2010/main" val="85661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D03358-07FE-47DF-AE64-8D11AE4C2295}"/>
              </a:ext>
            </a:extLst>
          </p:cNvPr>
          <p:cNvSpPr>
            <a:spLocks noGrp="1"/>
          </p:cNvSpPr>
          <p:nvPr>
            <p:ph type="sldNum" sz="quarter" idx="12"/>
          </p:nvPr>
        </p:nvSpPr>
        <p:spPr/>
        <p:txBody>
          <a:bodyPr/>
          <a:lstStyle/>
          <a:p>
            <a:fld id="{6D22F896-40B5-4ADD-8801-0D06FADFA095}" type="slidenum">
              <a:rPr lang="en-US" smtClean="0"/>
              <a:t>26</a:t>
            </a:fld>
            <a:endParaRPr lang="en-US" dirty="0"/>
          </a:p>
        </p:txBody>
      </p:sp>
      <p:sp>
        <p:nvSpPr>
          <p:cNvPr id="3" name="Content Placeholder 2">
            <a:extLst>
              <a:ext uri="{FF2B5EF4-FFF2-40B4-BE49-F238E27FC236}">
                <a16:creationId xmlns:a16="http://schemas.microsoft.com/office/drawing/2014/main" id="{4EC2C1E4-B69C-4CF6-830D-BF21332E0B31}"/>
              </a:ext>
            </a:extLst>
          </p:cNvPr>
          <p:cNvSpPr>
            <a:spLocks noGrp="1"/>
          </p:cNvSpPr>
          <p:nvPr>
            <p:ph idx="1"/>
          </p:nvPr>
        </p:nvSpPr>
        <p:spPr>
          <a:xfrm>
            <a:off x="472611" y="1871345"/>
            <a:ext cx="11178369" cy="4351338"/>
          </a:xfrm>
        </p:spPr>
        <p:txBody>
          <a:bodyPr>
            <a:normAutofit lnSpcReduction="10000"/>
          </a:bodyPr>
          <a:lstStyle/>
          <a:p>
            <a:pPr marL="0" indent="0">
              <a:buNone/>
            </a:pPr>
            <a:endParaRPr lang="en-US" sz="1800" b="1" dirty="0"/>
          </a:p>
          <a:p>
            <a:pPr marL="0" indent="0">
              <a:buNone/>
            </a:pPr>
            <a:r>
              <a:rPr lang="en-US" sz="7200" b="1" dirty="0"/>
              <a:t>			</a:t>
            </a:r>
          </a:p>
          <a:p>
            <a:pPr marL="0" indent="0">
              <a:buNone/>
            </a:pPr>
            <a:r>
              <a:rPr lang="en-US" sz="7200" b="1" dirty="0"/>
              <a:t>			 Thank You</a:t>
            </a:r>
          </a:p>
          <a:p>
            <a:pPr marL="0" indent="0">
              <a:buNone/>
            </a:pPr>
            <a:endParaRPr lang="en-US" sz="7200" b="1" dirty="0"/>
          </a:p>
          <a:p>
            <a:pPr marL="0" indent="0">
              <a:buNone/>
            </a:pPr>
            <a:r>
              <a:rPr lang="en-US" sz="7200" b="1" dirty="0"/>
              <a:t>					</a:t>
            </a:r>
          </a:p>
          <a:p>
            <a:pPr marL="0" indent="0">
              <a:buNone/>
            </a:pPr>
            <a:endParaRPr lang="en-US" sz="1800" b="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7145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building in the background&#10;&#10;Description automatically generated">
            <a:extLst>
              <a:ext uri="{FF2B5EF4-FFF2-40B4-BE49-F238E27FC236}">
                <a16:creationId xmlns:a16="http://schemas.microsoft.com/office/drawing/2014/main" id="{EE3D6E08-E22A-43D4-A8DB-1D2AF5200DBD}"/>
              </a:ext>
            </a:extLst>
          </p:cNvPr>
          <p:cNvPicPr>
            <a:picLocks noChangeAspect="1"/>
          </p:cNvPicPr>
          <p:nvPr/>
        </p:nvPicPr>
        <p:blipFill rotWithShape="1">
          <a:blip r:embed="rId2"/>
          <a:srcRect r="26575" b="9093"/>
          <a:stretch/>
        </p:blipFill>
        <p:spPr>
          <a:xfrm>
            <a:off x="5856270" y="543690"/>
            <a:ext cx="6072841" cy="5790983"/>
          </a:xfrm>
          <a:prstGeom prst="rect">
            <a:avLst/>
          </a:prstGeom>
        </p:spPr>
      </p:pic>
      <p:sp>
        <p:nvSpPr>
          <p:cNvPr id="2" name="Title 1">
            <a:extLst>
              <a:ext uri="{FF2B5EF4-FFF2-40B4-BE49-F238E27FC236}">
                <a16:creationId xmlns:a16="http://schemas.microsoft.com/office/drawing/2014/main" id="{3EA10EB9-ED62-41B7-8BC7-4B3DBF0F5A6B}"/>
              </a:ext>
            </a:extLst>
          </p:cNvPr>
          <p:cNvSpPr>
            <a:spLocks noGrp="1"/>
          </p:cNvSpPr>
          <p:nvPr>
            <p:ph type="title"/>
          </p:nvPr>
        </p:nvSpPr>
        <p:spPr>
          <a:xfrm>
            <a:off x="2835384" y="273050"/>
            <a:ext cx="6521231" cy="457200"/>
          </a:xfrm>
        </p:spPr>
        <p:txBody>
          <a:bodyPr anchor="b">
            <a:noAutofit/>
          </a:bodyPr>
          <a:lstStyle/>
          <a:p>
            <a:r>
              <a:rPr lang="en-US" sz="3200" dirty="0">
                <a:ea typeface="Gulim" panose="020B0600000101010101" pitchFamily="34" charset="-127"/>
              </a:rPr>
              <a:t>STENNIS SPACE CENTER </a:t>
            </a:r>
          </a:p>
        </p:txBody>
      </p:sp>
      <p:sp>
        <p:nvSpPr>
          <p:cNvPr id="3" name="Content Placeholder 2">
            <a:extLst>
              <a:ext uri="{FF2B5EF4-FFF2-40B4-BE49-F238E27FC236}">
                <a16:creationId xmlns:a16="http://schemas.microsoft.com/office/drawing/2014/main" id="{5FA5B0AE-1583-4C0D-BABE-3B76627DA931}"/>
              </a:ext>
            </a:extLst>
          </p:cNvPr>
          <p:cNvSpPr>
            <a:spLocks noGrp="1"/>
          </p:cNvSpPr>
          <p:nvPr>
            <p:ph idx="1"/>
          </p:nvPr>
        </p:nvSpPr>
        <p:spPr>
          <a:xfrm>
            <a:off x="262889" y="1354667"/>
            <a:ext cx="5706395" cy="5001684"/>
          </a:xfrm>
        </p:spPr>
        <p:txBody>
          <a:bodyPr anchor="t">
            <a:normAutofit fontScale="55000" lnSpcReduction="20000"/>
          </a:bodyPr>
          <a:lstStyle/>
          <a:p>
            <a:pPr marL="472440" indent="-457200" defTabSz="1097280">
              <a:spcBef>
                <a:spcPts val="0"/>
              </a:spcBef>
              <a:tabLst>
                <a:tab pos="425958" algn="l"/>
              </a:tabLst>
            </a:pPr>
            <a:r>
              <a:rPr lang="en-US" sz="3400" spc="-54" dirty="0"/>
              <a:t>R</a:t>
            </a:r>
            <a:r>
              <a:rPr lang="en-US" sz="3400" dirty="0"/>
              <a:t>oc</a:t>
            </a:r>
            <a:r>
              <a:rPr lang="en-US" sz="3400" spc="-72" dirty="0"/>
              <a:t>k</a:t>
            </a:r>
            <a:r>
              <a:rPr lang="en-US" sz="3400" spc="-18" dirty="0"/>
              <a:t>e</a:t>
            </a:r>
            <a:r>
              <a:rPr lang="en-US" sz="3400" dirty="0"/>
              <a:t>t </a:t>
            </a:r>
            <a:r>
              <a:rPr lang="en-US" sz="3400" spc="6" dirty="0"/>
              <a:t>P</a:t>
            </a:r>
            <a:r>
              <a:rPr lang="en-US" sz="3400" spc="-48" dirty="0"/>
              <a:t>r</a:t>
            </a:r>
            <a:r>
              <a:rPr lang="en-US" sz="3400" dirty="0"/>
              <a:t>op</a:t>
            </a:r>
            <a:r>
              <a:rPr lang="en-US" sz="3400" spc="6" dirty="0"/>
              <a:t>u</a:t>
            </a:r>
            <a:r>
              <a:rPr lang="en-US" sz="3400" dirty="0"/>
              <a:t>l</a:t>
            </a:r>
            <a:r>
              <a:rPr lang="en-US" sz="3400" spc="-12" dirty="0"/>
              <a:t>s</a:t>
            </a:r>
            <a:r>
              <a:rPr lang="en-US" sz="3400" dirty="0"/>
              <a:t>ion</a:t>
            </a:r>
            <a:r>
              <a:rPr lang="en-US" sz="3400" spc="-12" dirty="0"/>
              <a:t> </a:t>
            </a:r>
            <a:r>
              <a:rPr lang="en-US" sz="3400" spc="-30" dirty="0"/>
              <a:t>T</a:t>
            </a:r>
            <a:r>
              <a:rPr lang="en-US" sz="3400" dirty="0"/>
              <a:t>e</a:t>
            </a:r>
            <a:r>
              <a:rPr lang="en-US" sz="3400" spc="-36" dirty="0"/>
              <a:t>s</a:t>
            </a:r>
            <a:r>
              <a:rPr lang="en-US" sz="3400" dirty="0"/>
              <a:t>ting</a:t>
            </a:r>
            <a:r>
              <a:rPr lang="en-US" sz="3400" spc="6" dirty="0"/>
              <a:t> </a:t>
            </a:r>
            <a:r>
              <a:rPr lang="en-US" sz="3400" dirty="0"/>
              <a:t>G</a:t>
            </a:r>
            <a:r>
              <a:rPr lang="en-US" sz="3400" spc="-48" dirty="0"/>
              <a:t>r</a:t>
            </a:r>
            <a:r>
              <a:rPr lang="en-US" sz="3400" dirty="0"/>
              <a:t>ou</a:t>
            </a:r>
            <a:r>
              <a:rPr lang="en-US" sz="3400" spc="6" dirty="0"/>
              <a:t>n</a:t>
            </a:r>
            <a:r>
              <a:rPr lang="en-US" sz="3400" dirty="0"/>
              <a:t>d</a:t>
            </a:r>
          </a:p>
          <a:p>
            <a:pPr marL="1005840" lvl="1" indent="-457200" defTabSz="1097280">
              <a:spcBef>
                <a:spcPts val="0"/>
              </a:spcBef>
            </a:pPr>
            <a:endParaRPr lang="en-US" sz="3400" dirty="0"/>
          </a:p>
          <a:p>
            <a:pPr marL="472440" indent="-457200" defTabSz="1097280">
              <a:spcBef>
                <a:spcPts val="0"/>
              </a:spcBef>
              <a:tabLst>
                <a:tab pos="425958" algn="l"/>
              </a:tabLst>
            </a:pPr>
            <a:r>
              <a:rPr lang="en-US" sz="3400" dirty="0"/>
              <a:t>He</a:t>
            </a:r>
            <a:r>
              <a:rPr lang="en-US" sz="3400" spc="-48" dirty="0"/>
              <a:t>a</a:t>
            </a:r>
            <a:r>
              <a:rPr lang="en-US" sz="3400" dirty="0"/>
              <a:t>vy </a:t>
            </a:r>
            <a:r>
              <a:rPr lang="en-US" sz="3400" spc="-12" dirty="0"/>
              <a:t>L</a:t>
            </a:r>
            <a:r>
              <a:rPr lang="en-US" sz="3400" dirty="0"/>
              <a:t>ift</a:t>
            </a:r>
            <a:r>
              <a:rPr lang="en-US" sz="3400" spc="12" dirty="0"/>
              <a:t> </a:t>
            </a:r>
            <a:r>
              <a:rPr lang="en-US" sz="3400" dirty="0"/>
              <a:t>and</a:t>
            </a:r>
            <a:r>
              <a:rPr lang="en-US" sz="3400" spc="-18" dirty="0"/>
              <a:t> </a:t>
            </a:r>
            <a:r>
              <a:rPr lang="en-US" sz="3400" dirty="0"/>
              <a:t>P</a:t>
            </a:r>
            <a:r>
              <a:rPr lang="en-US" sz="3400" spc="-54" dirty="0"/>
              <a:t>r</a:t>
            </a:r>
            <a:r>
              <a:rPr lang="en-US" sz="3400" dirty="0"/>
              <a:t>opul</a:t>
            </a:r>
            <a:r>
              <a:rPr lang="en-US" sz="3400" spc="-12" dirty="0"/>
              <a:t>s</a:t>
            </a:r>
            <a:r>
              <a:rPr lang="en-US" sz="3400" dirty="0"/>
              <a:t>ion Technology</a:t>
            </a:r>
          </a:p>
          <a:p>
            <a:pPr defTabSz="1097280">
              <a:spcBef>
                <a:spcPts val="73"/>
              </a:spcBef>
            </a:pPr>
            <a:endParaRPr lang="en-US" sz="3400" dirty="0"/>
          </a:p>
          <a:p>
            <a:pPr marL="472440" indent="-457200" defTabSz="1097280">
              <a:spcBef>
                <a:spcPts val="0"/>
              </a:spcBef>
              <a:tabLst>
                <a:tab pos="425958" algn="l"/>
              </a:tabLst>
            </a:pPr>
            <a:r>
              <a:rPr lang="en-US" sz="3400" dirty="0"/>
              <a:t>Com</a:t>
            </a:r>
            <a:r>
              <a:rPr lang="en-US" sz="3400" spc="-18" dirty="0"/>
              <a:t>m</a:t>
            </a:r>
            <a:r>
              <a:rPr lang="en-US" sz="3400" dirty="0"/>
              <a:t>e</a:t>
            </a:r>
            <a:r>
              <a:rPr lang="en-US" sz="3400" spc="-36" dirty="0"/>
              <a:t>r</a:t>
            </a:r>
            <a:r>
              <a:rPr lang="en-US" sz="3400" dirty="0"/>
              <a:t>cial</a:t>
            </a:r>
            <a:r>
              <a:rPr lang="en-US" sz="3400" spc="12" dirty="0"/>
              <a:t> </a:t>
            </a:r>
            <a:r>
              <a:rPr lang="en-US" sz="3400" dirty="0"/>
              <a:t>C</a:t>
            </a:r>
            <a:r>
              <a:rPr lang="en-US" sz="3400" spc="-36" dirty="0"/>
              <a:t>r</a:t>
            </a:r>
            <a:r>
              <a:rPr lang="en-US" sz="3400" spc="-18" dirty="0"/>
              <a:t>e</a:t>
            </a:r>
            <a:r>
              <a:rPr lang="en-US" sz="3400" dirty="0"/>
              <a:t>w</a:t>
            </a:r>
            <a:r>
              <a:rPr lang="en-US" sz="3400" spc="-18" dirty="0"/>
              <a:t> </a:t>
            </a:r>
            <a:r>
              <a:rPr lang="en-US" sz="3400" dirty="0"/>
              <a:t>D</a:t>
            </a:r>
            <a:r>
              <a:rPr lang="en-US" sz="3400" spc="-12" dirty="0"/>
              <a:t>e</a:t>
            </a:r>
            <a:r>
              <a:rPr lang="en-US" sz="3400" spc="-36" dirty="0"/>
              <a:t>v</a:t>
            </a:r>
            <a:r>
              <a:rPr lang="en-US" sz="3400" dirty="0"/>
              <a:t>e</a:t>
            </a:r>
            <a:r>
              <a:rPr lang="en-US" sz="3400" spc="-6" dirty="0"/>
              <a:t>l</a:t>
            </a:r>
            <a:r>
              <a:rPr lang="en-US" sz="3400" dirty="0"/>
              <a:t>opme</a:t>
            </a:r>
            <a:r>
              <a:rPr lang="en-US" sz="3400" spc="-30" dirty="0"/>
              <a:t>n</a:t>
            </a:r>
            <a:r>
              <a:rPr lang="en-US" sz="3400" dirty="0"/>
              <a:t>t</a:t>
            </a:r>
          </a:p>
          <a:p>
            <a:pPr marL="472440" indent="-457200" defTabSz="1097280">
              <a:spcBef>
                <a:spcPts val="0"/>
              </a:spcBef>
              <a:tabLst>
                <a:tab pos="425958" algn="l"/>
              </a:tabLst>
            </a:pPr>
            <a:endParaRPr lang="en-US" sz="3400" dirty="0"/>
          </a:p>
          <a:p>
            <a:pPr marL="472440" indent="-457200" defTabSz="1097280">
              <a:spcBef>
                <a:spcPts val="0"/>
              </a:spcBef>
              <a:tabLst>
                <a:tab pos="425958" algn="l"/>
              </a:tabLst>
            </a:pPr>
            <a:r>
              <a:rPr lang="en-US" sz="3400" dirty="0"/>
              <a:t>Facility Operation Support Services</a:t>
            </a:r>
          </a:p>
          <a:p>
            <a:pPr marL="472440" indent="-457200" defTabSz="1097280">
              <a:spcBef>
                <a:spcPts val="0"/>
              </a:spcBef>
              <a:tabLst>
                <a:tab pos="425958" algn="l"/>
              </a:tabLst>
            </a:pPr>
            <a:endParaRPr lang="en-US" sz="3400" dirty="0"/>
          </a:p>
          <a:p>
            <a:pPr marL="472440" indent="-457200" defTabSz="1097280">
              <a:spcBef>
                <a:spcPts val="0"/>
              </a:spcBef>
              <a:tabLst>
                <a:tab pos="425958" algn="l"/>
              </a:tabLst>
            </a:pPr>
            <a:r>
              <a:rPr lang="en-US" sz="3400" dirty="0"/>
              <a:t>Construction Services (Southern Region)</a:t>
            </a:r>
          </a:p>
          <a:p>
            <a:pPr marL="472440" indent="-457200" defTabSz="1097280">
              <a:spcBef>
                <a:spcPts val="0"/>
              </a:spcBef>
              <a:tabLst>
                <a:tab pos="425958" algn="l"/>
              </a:tabLst>
            </a:pPr>
            <a:endParaRPr lang="en-US" sz="3400" dirty="0"/>
          </a:p>
          <a:p>
            <a:pPr marL="472440" indent="-457200" defTabSz="1097280">
              <a:spcBef>
                <a:spcPts val="0"/>
              </a:spcBef>
              <a:tabLst>
                <a:tab pos="425958" algn="l"/>
              </a:tabLst>
            </a:pPr>
            <a:r>
              <a:rPr lang="en-US" sz="3400" dirty="0"/>
              <a:t>Protective Services</a:t>
            </a:r>
          </a:p>
          <a:p>
            <a:pPr marL="472440" indent="-457200" defTabSz="1097280">
              <a:spcBef>
                <a:spcPts val="0"/>
              </a:spcBef>
              <a:tabLst>
                <a:tab pos="425958" algn="l"/>
              </a:tabLst>
            </a:pPr>
            <a:endParaRPr lang="en-US" sz="3400" dirty="0"/>
          </a:p>
          <a:p>
            <a:pPr marL="472440" indent="-457200" defTabSz="1097280">
              <a:spcBef>
                <a:spcPts val="0"/>
              </a:spcBef>
              <a:tabLst>
                <a:tab pos="425958" algn="l"/>
              </a:tabLst>
            </a:pPr>
            <a:r>
              <a:rPr lang="en-US" sz="3400" dirty="0"/>
              <a:t>Laboratory Services</a:t>
            </a:r>
          </a:p>
          <a:p>
            <a:pPr marL="472440" indent="-457200" defTabSz="1097280">
              <a:spcBef>
                <a:spcPts val="0"/>
              </a:spcBef>
              <a:tabLst>
                <a:tab pos="425958" algn="l"/>
              </a:tabLst>
            </a:pPr>
            <a:endParaRPr lang="en-US" sz="3400" dirty="0"/>
          </a:p>
          <a:p>
            <a:pPr marL="472440" indent="-457200" defTabSz="1097280">
              <a:spcBef>
                <a:spcPts val="0"/>
              </a:spcBef>
              <a:tabLst>
                <a:tab pos="425958" algn="l"/>
              </a:tabLst>
            </a:pPr>
            <a:r>
              <a:rPr lang="en-US" sz="3400" dirty="0"/>
              <a:t>Test Operation Services</a:t>
            </a:r>
          </a:p>
          <a:p>
            <a:pPr marL="15240" indent="0" defTabSz="1097280">
              <a:spcBef>
                <a:spcPts val="0"/>
              </a:spcBef>
              <a:buNone/>
              <a:tabLst>
                <a:tab pos="425958" algn="l"/>
              </a:tabLst>
            </a:pPr>
            <a:endParaRPr lang="en-US" b="1" dirty="0"/>
          </a:p>
          <a:p>
            <a:pPr marL="15240" indent="0" defTabSz="1097280">
              <a:spcBef>
                <a:spcPts val="0"/>
              </a:spcBef>
              <a:buNone/>
              <a:tabLst>
                <a:tab pos="425958" algn="l"/>
              </a:tabLst>
            </a:pPr>
            <a:endParaRPr lang="en-US" b="1" dirty="0"/>
          </a:p>
          <a:p>
            <a:pPr marL="0" indent="0">
              <a:buNone/>
            </a:pPr>
            <a:r>
              <a:rPr lang="en-US" sz="2200" b="1" dirty="0"/>
              <a:t>SSC Small Business Video</a:t>
            </a:r>
            <a:endParaRPr lang="en-US" sz="2200" u="sng" dirty="0"/>
          </a:p>
          <a:p>
            <a:pPr marL="0" indent="0">
              <a:buNone/>
            </a:pPr>
            <a:r>
              <a:rPr lang="en-US" sz="2200" b="1" dirty="0">
                <a:hlinkClick r:id="rId3"/>
              </a:rPr>
              <a:t>https://www.youtube.com/watch?v=kOp9pi7GZic</a:t>
            </a:r>
            <a:endParaRPr lang="en-US" sz="2200" b="1" dirty="0"/>
          </a:p>
          <a:p>
            <a:pPr marL="0" indent="0">
              <a:buNone/>
            </a:pPr>
            <a:endParaRPr lang="en-US" sz="2200" b="1" dirty="0"/>
          </a:p>
          <a:p>
            <a:pPr marL="0" indent="0">
              <a:lnSpc>
                <a:spcPct val="120000"/>
              </a:lnSpc>
              <a:buNone/>
            </a:pPr>
            <a:r>
              <a:rPr lang="en-US" sz="2200" b="1" dirty="0"/>
              <a:t>Stennis Space Center Virtual Tour </a:t>
            </a:r>
            <a:r>
              <a:rPr lang="en-US" sz="2200" dirty="0">
                <a:hlinkClick r:id="rId4">
                  <a:extLst>
                    <a:ext uri="{A12FA001-AC4F-418D-AE19-62706E023703}">
                      <ahyp:hlinkClr xmlns:ahyp="http://schemas.microsoft.com/office/drawing/2018/hyperlinkcolor" val="tx"/>
                    </a:ext>
                  </a:extLst>
                </a:hlinkClick>
              </a:rPr>
              <a:t>https://www.youtube.com/watch?v=VOPJHGBu8KY</a:t>
            </a:r>
            <a:endParaRPr lang="en-US" sz="2200" dirty="0"/>
          </a:p>
          <a:p>
            <a:pPr marL="0" indent="0">
              <a:buNone/>
            </a:pPr>
            <a:r>
              <a:rPr lang="en-US" sz="2200" dirty="0">
                <a:hlinkClick r:id="rId5"/>
              </a:rPr>
              <a:t>https://www.youtube.com/@NASAStennis/featured</a:t>
            </a:r>
            <a:endParaRPr lang="en-US" sz="2200" dirty="0"/>
          </a:p>
          <a:p>
            <a:pPr marL="0" indent="0">
              <a:buNone/>
            </a:pPr>
            <a:endParaRPr lang="en-US" sz="1900" dirty="0"/>
          </a:p>
          <a:p>
            <a:pPr marL="0" indent="0">
              <a:buNone/>
            </a:pPr>
            <a:endParaRPr lang="en-US" sz="1900" dirty="0"/>
          </a:p>
          <a:p>
            <a:pPr marL="0" indent="0">
              <a:buNone/>
            </a:pPr>
            <a:endParaRPr lang="en-US" sz="1560" dirty="0"/>
          </a:p>
        </p:txBody>
      </p:sp>
      <p:sp>
        <p:nvSpPr>
          <p:cNvPr id="4" name="Slide Number Placeholder 3">
            <a:extLst>
              <a:ext uri="{FF2B5EF4-FFF2-40B4-BE49-F238E27FC236}">
                <a16:creationId xmlns:a16="http://schemas.microsoft.com/office/drawing/2014/main" id="{9ECA53D4-2B55-4C95-A603-CE5FD2204055}"/>
              </a:ext>
            </a:extLst>
          </p:cNvPr>
          <p:cNvSpPr>
            <a:spLocks noGrp="1"/>
          </p:cNvSpPr>
          <p:nvPr>
            <p:ph type="sldNum" sz="quarter" idx="12"/>
          </p:nvPr>
        </p:nvSpPr>
        <p:spPr>
          <a:xfrm>
            <a:off x="8779535" y="6356350"/>
            <a:ext cx="2468880" cy="365125"/>
          </a:xfrm>
        </p:spPr>
        <p:txBody>
          <a:bodyPr>
            <a:normAutofit/>
          </a:bodyPr>
          <a:lstStyle/>
          <a:p>
            <a:pPr>
              <a:spcAft>
                <a:spcPts val="720"/>
              </a:spcAft>
            </a:pPr>
            <a:fld id="{6D22F896-40B5-4ADD-8801-0D06FADFA095}" type="slidenum">
              <a:rPr lang="en-US">
                <a:solidFill>
                  <a:schemeClr val="bg1"/>
                </a:solidFill>
              </a:rPr>
              <a:pPr>
                <a:spcAft>
                  <a:spcPts val="720"/>
                </a:spcAft>
              </a:pPr>
              <a:t>3</a:t>
            </a:fld>
            <a:endParaRPr lang="en-US" dirty="0">
              <a:solidFill>
                <a:schemeClr val="bg1"/>
              </a:solidFill>
            </a:endParaRPr>
          </a:p>
        </p:txBody>
      </p:sp>
    </p:spTree>
    <p:extLst>
      <p:ext uri="{BB962C8B-B14F-4D97-AF65-F5344CB8AC3E}">
        <p14:creationId xmlns:p14="http://schemas.microsoft.com/office/powerpoint/2010/main" val="2169430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897" y="524934"/>
            <a:ext cx="6777183" cy="1083734"/>
          </a:xfrm>
        </p:spPr>
        <p:txBody>
          <a:bodyPr anchor="b">
            <a:normAutofit/>
          </a:bodyPr>
          <a:lstStyle/>
          <a:p>
            <a:r>
              <a:rPr lang="en-US" dirty="0">
                <a:solidFill>
                  <a:schemeClr val="tx1"/>
                </a:solidFill>
              </a:rPr>
              <a:t>NASA Shared Services Center (NSSC)</a:t>
            </a:r>
          </a:p>
        </p:txBody>
      </p:sp>
      <p:sp>
        <p:nvSpPr>
          <p:cNvPr id="3" name="Content Placeholder 2"/>
          <p:cNvSpPr>
            <a:spLocks noGrp="1"/>
          </p:cNvSpPr>
          <p:nvPr>
            <p:ph idx="1"/>
          </p:nvPr>
        </p:nvSpPr>
        <p:spPr>
          <a:xfrm>
            <a:off x="4983897" y="1905000"/>
            <a:ext cx="6892795" cy="3801533"/>
          </a:xfrm>
        </p:spPr>
        <p:txBody>
          <a:bodyPr>
            <a:normAutofit/>
          </a:bodyPr>
          <a:lstStyle/>
          <a:p>
            <a:pPr marL="0" indent="0">
              <a:spcBef>
                <a:spcPts val="0"/>
              </a:spcBef>
              <a:buNone/>
              <a:defRPr/>
            </a:pPr>
            <a:r>
              <a:rPr lang="en-US" sz="2400" b="1" u="sng" dirty="0"/>
              <a:t>NSSC PORTFOLIO OF SERVICES</a:t>
            </a:r>
          </a:p>
          <a:p>
            <a:pPr marL="342900" lvl="1" indent="-342900" eaLnBrk="0" hangingPunct="0">
              <a:spcBef>
                <a:spcPts val="300"/>
              </a:spcBef>
              <a:spcAft>
                <a:spcPts val="300"/>
              </a:spcAft>
              <a:tabLst>
                <a:tab pos="601454" algn="l"/>
              </a:tabLst>
            </a:pPr>
            <a:r>
              <a:rPr lang="en-US" sz="2000" dirty="0"/>
              <a:t>Procurement Services (Simplified Acquisitions, SBIRs, &amp; Grants</a:t>
            </a:r>
          </a:p>
          <a:p>
            <a:pPr marL="342900" lvl="1" indent="-342900" eaLnBrk="0" hangingPunct="0">
              <a:spcBef>
                <a:spcPts val="300"/>
              </a:spcBef>
              <a:spcAft>
                <a:spcPts val="300"/>
              </a:spcAft>
              <a:tabLst>
                <a:tab pos="601454" algn="l"/>
              </a:tabLst>
            </a:pPr>
            <a:r>
              <a:rPr lang="en-US" sz="2000" dirty="0"/>
              <a:t>Financial Management Services</a:t>
            </a:r>
          </a:p>
          <a:p>
            <a:pPr marL="342900" lvl="1" indent="-342900" eaLnBrk="0" hangingPunct="0">
              <a:spcBef>
                <a:spcPts val="300"/>
              </a:spcBef>
              <a:spcAft>
                <a:spcPts val="300"/>
              </a:spcAft>
              <a:tabLst>
                <a:tab pos="601454" algn="l"/>
              </a:tabLst>
            </a:pPr>
            <a:r>
              <a:rPr lang="en-US" sz="2000" dirty="0"/>
              <a:t>Human Resources Services</a:t>
            </a:r>
          </a:p>
          <a:p>
            <a:pPr marL="342900" lvl="1" indent="-342900" eaLnBrk="0" hangingPunct="0">
              <a:spcBef>
                <a:spcPts val="300"/>
              </a:spcBef>
              <a:spcAft>
                <a:spcPts val="300"/>
              </a:spcAft>
              <a:tabLst>
                <a:tab pos="601454" algn="l"/>
              </a:tabLst>
            </a:pPr>
            <a:r>
              <a:rPr lang="en-US" sz="2000" dirty="0"/>
              <a:t>Enterprise Services</a:t>
            </a:r>
          </a:p>
          <a:p>
            <a:pPr marL="342900" lvl="1" indent="-342900" eaLnBrk="0" hangingPunct="0">
              <a:spcBef>
                <a:spcPts val="300"/>
              </a:spcBef>
              <a:spcAft>
                <a:spcPts val="300"/>
              </a:spcAft>
              <a:tabLst>
                <a:tab pos="601454" algn="l"/>
              </a:tabLst>
            </a:pPr>
            <a:r>
              <a:rPr lang="en-US" sz="2000" dirty="0"/>
              <a:t>Agency Business Support Services</a:t>
            </a:r>
          </a:p>
          <a:p>
            <a:pPr marL="342900" lvl="1" indent="-342900" eaLnBrk="0" hangingPunct="0">
              <a:spcBef>
                <a:spcPts val="300"/>
              </a:spcBef>
              <a:spcAft>
                <a:spcPts val="300"/>
              </a:spcAft>
              <a:tabLst>
                <a:tab pos="601454" algn="l"/>
              </a:tabLst>
            </a:pPr>
            <a:r>
              <a:rPr lang="en-US" sz="2000" dirty="0"/>
              <a:t>Agency Ground Maintenance &amp; Custodial Services</a:t>
            </a:r>
          </a:p>
          <a:p>
            <a:pPr marL="342900" lvl="1" indent="-342900" eaLnBrk="0" hangingPunct="0">
              <a:spcBef>
                <a:spcPts val="300"/>
              </a:spcBef>
              <a:spcAft>
                <a:spcPts val="300"/>
              </a:spcAft>
              <a:tabLst>
                <a:tab pos="601454" algn="l"/>
              </a:tabLst>
            </a:pPr>
            <a:r>
              <a:rPr lang="en-US" sz="2000" dirty="0"/>
              <a:t>NASA Enterprise-wide Human Capital Support Services</a:t>
            </a:r>
          </a:p>
          <a:p>
            <a:pPr marL="342900" lvl="1" indent="-342900" eaLnBrk="0" hangingPunct="0">
              <a:spcBef>
                <a:spcPts val="300"/>
              </a:spcBef>
              <a:spcAft>
                <a:spcPts val="300"/>
              </a:spcAft>
              <a:tabLst>
                <a:tab pos="601454" algn="l"/>
              </a:tabLst>
            </a:pPr>
            <a:r>
              <a:rPr lang="en-US" sz="2000" dirty="0"/>
              <a:t>Located at Stennis Space Center but is a </a:t>
            </a:r>
            <a:r>
              <a:rPr lang="en-US" sz="2000" dirty="0">
                <a:solidFill>
                  <a:srgbClr val="FF0000"/>
                </a:solidFill>
              </a:rPr>
              <a:t>separate</a:t>
            </a:r>
            <a:r>
              <a:rPr lang="en-US" sz="2000" dirty="0"/>
              <a:t> entity</a:t>
            </a:r>
          </a:p>
        </p:txBody>
      </p:sp>
      <p:pic>
        <p:nvPicPr>
          <p:cNvPr id="6" name="Picture 5" descr="A building with palm trees&#10;&#10;Description automatically generated with low confidence">
            <a:extLst>
              <a:ext uri="{FF2B5EF4-FFF2-40B4-BE49-F238E27FC236}">
                <a16:creationId xmlns:a16="http://schemas.microsoft.com/office/drawing/2014/main" id="{251EA46A-EFA5-42F1-9278-8FFBAEDA0F89}"/>
              </a:ext>
            </a:extLst>
          </p:cNvPr>
          <p:cNvPicPr>
            <a:picLocks noChangeAspect="1"/>
          </p:cNvPicPr>
          <p:nvPr/>
        </p:nvPicPr>
        <p:blipFill rotWithShape="1">
          <a:blip r:embed="rId2"/>
          <a:srcRect l="8885" r="5731" b="-3"/>
          <a:stretch/>
        </p:blipFill>
        <p:spPr>
          <a:xfrm>
            <a:off x="-1013658" y="12"/>
            <a:ext cx="5678424" cy="6857988"/>
          </a:xfrm>
          <a:prstGeom prst="rect">
            <a:avLst/>
          </a:prstGeom>
          <a:effectLst/>
        </p:spPr>
      </p:pic>
      <p:sp>
        <p:nvSpPr>
          <p:cNvPr id="4" name="Slide Number Placeholder 3"/>
          <p:cNvSpPr>
            <a:spLocks noGrp="1"/>
          </p:cNvSpPr>
          <p:nvPr>
            <p:ph type="sldNum" sz="quarter" idx="12"/>
          </p:nvPr>
        </p:nvSpPr>
        <p:spPr>
          <a:xfrm>
            <a:off x="9759938" y="6356350"/>
            <a:ext cx="1068083" cy="365125"/>
          </a:xfrm>
        </p:spPr>
        <p:txBody>
          <a:bodyPr>
            <a:normAutofit/>
          </a:bodyPr>
          <a:lstStyle/>
          <a:p>
            <a:pPr>
              <a:spcAft>
                <a:spcPts val="720"/>
              </a:spcAft>
            </a:pPr>
            <a:fld id="{7B343593-C7EF-7B4B-9478-17F0C6DC43BC}" type="slidenum">
              <a:rPr lang="en-US" smtClean="0"/>
              <a:pPr>
                <a:spcAft>
                  <a:spcPts val="720"/>
                </a:spcAft>
              </a:pPr>
              <a:t>4</a:t>
            </a:fld>
            <a:endParaRPr lang="en-US"/>
          </a:p>
        </p:txBody>
      </p:sp>
    </p:spTree>
    <p:extLst>
      <p:ext uri="{BB962C8B-B14F-4D97-AF65-F5344CB8AC3E}">
        <p14:creationId xmlns:p14="http://schemas.microsoft.com/office/powerpoint/2010/main" val="4085209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322130"/>
            <a:ext cx="11320813" cy="600737"/>
          </a:xfrm>
        </p:spPr>
        <p:txBody>
          <a:bodyPr anchor="b">
            <a:normAutofit/>
          </a:bodyPr>
          <a:lstStyle/>
          <a:p>
            <a:r>
              <a:rPr lang="en-US" dirty="0">
                <a:solidFill>
                  <a:schemeClr val="tx1"/>
                </a:solidFill>
              </a:rPr>
              <a:t>NASA Shared Services Center (NSSC)</a:t>
            </a:r>
          </a:p>
        </p:txBody>
      </p:sp>
      <p:sp>
        <p:nvSpPr>
          <p:cNvPr id="3" name="Content Placeholder 2"/>
          <p:cNvSpPr>
            <a:spLocks noGrp="1"/>
          </p:cNvSpPr>
          <p:nvPr>
            <p:ph idx="1"/>
          </p:nvPr>
        </p:nvSpPr>
        <p:spPr>
          <a:xfrm>
            <a:off x="270933" y="1430867"/>
            <a:ext cx="11605760" cy="4800599"/>
          </a:xfrm>
        </p:spPr>
        <p:txBody>
          <a:bodyPr>
            <a:normAutofit/>
          </a:bodyPr>
          <a:lstStyle/>
          <a:p>
            <a:pPr marL="0" indent="0">
              <a:spcBef>
                <a:spcPts val="0"/>
              </a:spcBef>
              <a:buNone/>
              <a:defRPr/>
            </a:pPr>
            <a:r>
              <a:rPr lang="en-US" sz="2400" b="1" u="sng" dirty="0"/>
              <a:t>NSSC NEW POTENTIAL PORTFOLIO OF SERVICES</a:t>
            </a:r>
          </a:p>
          <a:p>
            <a:pPr marL="0" indent="0">
              <a:spcBef>
                <a:spcPts val="0"/>
              </a:spcBef>
              <a:buNone/>
              <a:defRPr/>
            </a:pPr>
            <a:r>
              <a:rPr lang="en-US" sz="2400" b="1" u="sng" dirty="0"/>
              <a:t> </a:t>
            </a:r>
          </a:p>
          <a:p>
            <a:pPr marL="0" indent="0">
              <a:spcBef>
                <a:spcPts val="0"/>
              </a:spcBef>
              <a:buNone/>
              <a:defRPr/>
            </a:pPr>
            <a:r>
              <a:rPr lang="en-US" sz="1600" b="1" u="sng" dirty="0"/>
              <a:t>Current Agency-wide contracts transferring to the NSSC</a:t>
            </a:r>
          </a:p>
          <a:p>
            <a:pPr marL="0" indent="0">
              <a:spcBef>
                <a:spcPts val="0"/>
              </a:spcBef>
              <a:buNone/>
              <a:defRPr/>
            </a:pPr>
            <a:endParaRPr lang="en-US" sz="1600" dirty="0"/>
          </a:p>
          <a:p>
            <a:pPr marL="342900" lvl="1" indent="-342900" eaLnBrk="0" hangingPunct="0">
              <a:spcBef>
                <a:spcPts val="300"/>
              </a:spcBef>
              <a:spcAft>
                <a:spcPts val="300"/>
              </a:spcAft>
              <a:buFont typeface="+mj-lt"/>
              <a:buAutoNum type="arabicParenR"/>
              <a:tabLst>
                <a:tab pos="601454" algn="l"/>
              </a:tabLst>
            </a:pPr>
            <a:r>
              <a:rPr lang="en-US" sz="1600" dirty="0"/>
              <a:t>NASA Logistics Support Services – </a:t>
            </a:r>
            <a:r>
              <a:rPr lang="en-US" sz="1600"/>
              <a:t>Various stand-alone </a:t>
            </a:r>
            <a:r>
              <a:rPr lang="en-US" sz="1600" dirty="0"/>
              <a:t>contractor holders. Establishing an Enterprise-wide BPA for all centers to order services,</a:t>
            </a:r>
          </a:p>
          <a:p>
            <a:pPr marL="342900" lvl="1" indent="-342900" eaLnBrk="0" hangingPunct="0">
              <a:spcBef>
                <a:spcPts val="300"/>
              </a:spcBef>
              <a:spcAft>
                <a:spcPts val="300"/>
              </a:spcAft>
              <a:buFont typeface="+mj-lt"/>
              <a:buAutoNum type="arabicParenR"/>
              <a:tabLst>
                <a:tab pos="601454" algn="l"/>
              </a:tabLst>
            </a:pPr>
            <a:endParaRPr lang="en-US" sz="1600" dirty="0"/>
          </a:p>
          <a:p>
            <a:pPr marL="342900" lvl="1" indent="-342900" eaLnBrk="0" hangingPunct="0">
              <a:spcBef>
                <a:spcPts val="300"/>
              </a:spcBef>
              <a:spcAft>
                <a:spcPts val="300"/>
              </a:spcAft>
              <a:buFont typeface="+mj-lt"/>
              <a:buAutoNum type="arabicParenR"/>
              <a:tabLst>
                <a:tab pos="601454" algn="l"/>
              </a:tabLst>
            </a:pPr>
            <a:r>
              <a:rPr lang="en-US" sz="1600" dirty="0"/>
              <a:t>NASA Environment Support Services Contract (NESS) valued at $225.0M (9 Awardees, 2LB &amp; 7 SB)</a:t>
            </a:r>
            <a:r>
              <a:rPr lang="en-US" sz="1200" dirty="0">
                <a:solidFill>
                  <a:srgbClr val="0A0A0A"/>
                </a:solidFill>
                <a:latin typeface="Google Sans"/>
              </a:rPr>
              <a:t>. </a:t>
            </a:r>
            <a:r>
              <a:rPr lang="en-US" sz="1600" b="0" i="0" dirty="0">
                <a:solidFill>
                  <a:srgbClr val="0A0A0A"/>
                </a:solidFill>
                <a:effectLst/>
              </a:rPr>
              <a:t>The environmental contract provides services such as compliance, hazardous waste management, and pollution prevention across NASA facilities.</a:t>
            </a:r>
            <a:endParaRPr lang="en-US" sz="1600" dirty="0"/>
          </a:p>
        </p:txBody>
      </p:sp>
      <p:sp>
        <p:nvSpPr>
          <p:cNvPr id="4" name="Slide Number Placeholder 3"/>
          <p:cNvSpPr>
            <a:spLocks noGrp="1"/>
          </p:cNvSpPr>
          <p:nvPr>
            <p:ph type="sldNum" sz="quarter" idx="12"/>
          </p:nvPr>
        </p:nvSpPr>
        <p:spPr>
          <a:xfrm>
            <a:off x="9759938" y="6356350"/>
            <a:ext cx="1068083" cy="365125"/>
          </a:xfrm>
        </p:spPr>
        <p:txBody>
          <a:bodyPr>
            <a:normAutofit/>
          </a:bodyPr>
          <a:lstStyle/>
          <a:p>
            <a:pPr>
              <a:spcAft>
                <a:spcPts val="720"/>
              </a:spcAft>
            </a:pPr>
            <a:fld id="{7B343593-C7EF-7B4B-9478-17F0C6DC43BC}" type="slidenum">
              <a:rPr lang="en-US" smtClean="0"/>
              <a:pPr>
                <a:spcAft>
                  <a:spcPts val="720"/>
                </a:spcAft>
              </a:pPr>
              <a:t>5</a:t>
            </a:fld>
            <a:endParaRPr lang="en-US"/>
          </a:p>
        </p:txBody>
      </p:sp>
    </p:spTree>
    <p:extLst>
      <p:ext uri="{BB962C8B-B14F-4D97-AF65-F5344CB8AC3E}">
        <p14:creationId xmlns:p14="http://schemas.microsoft.com/office/powerpoint/2010/main" val="284705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2EF67-89A1-2A2E-4F55-BA8A6C6624D6}"/>
              </a:ext>
            </a:extLst>
          </p:cNvPr>
          <p:cNvSpPr>
            <a:spLocks noGrp="1"/>
          </p:cNvSpPr>
          <p:nvPr>
            <p:ph type="title"/>
          </p:nvPr>
        </p:nvSpPr>
        <p:spPr/>
        <p:txBody>
          <a:bodyPr/>
          <a:lstStyle/>
          <a:p>
            <a:r>
              <a:rPr lang="en-US" dirty="0"/>
              <a:t>Information Technology Procurement Office (ITPO) </a:t>
            </a:r>
          </a:p>
        </p:txBody>
      </p:sp>
      <p:sp>
        <p:nvSpPr>
          <p:cNvPr id="3" name="Content Placeholder 2">
            <a:extLst>
              <a:ext uri="{FF2B5EF4-FFF2-40B4-BE49-F238E27FC236}">
                <a16:creationId xmlns:a16="http://schemas.microsoft.com/office/drawing/2014/main" id="{06215AC4-ED54-BA4D-C207-ED8511EDDA14}"/>
              </a:ext>
            </a:extLst>
          </p:cNvPr>
          <p:cNvSpPr>
            <a:spLocks noGrp="1"/>
          </p:cNvSpPr>
          <p:nvPr>
            <p:ph idx="1"/>
          </p:nvPr>
        </p:nvSpPr>
        <p:spPr>
          <a:xfrm>
            <a:off x="287867" y="1024466"/>
            <a:ext cx="11065933" cy="5401733"/>
          </a:xfrm>
        </p:spPr>
        <p:txBody>
          <a:bodyPr>
            <a:normAutofit lnSpcReduction="10000"/>
          </a:bodyPr>
          <a:lstStyle/>
          <a:p>
            <a:pPr marL="0" indent="0" algn="just">
              <a:buNone/>
            </a:pPr>
            <a:r>
              <a:rPr lang="en-US" sz="1600" dirty="0">
                <a:solidFill>
                  <a:srgbClr val="1B1B1B"/>
                </a:solidFill>
              </a:rPr>
              <a:t>The NASA IT Procurement Office is a virtual office that works in close partnership with NASA’s Office of Chief Information Officer in developing strategic approaches to acquiring and delivering NASA’s IT needs.</a:t>
            </a:r>
            <a:r>
              <a:rPr lang="en-US" sz="1600" dirty="0"/>
              <a:t> </a:t>
            </a:r>
            <a:r>
              <a:rPr lang="en-US" sz="1600" dirty="0">
                <a:solidFill>
                  <a:srgbClr val="1B1B1B"/>
                </a:solidFill>
              </a:rPr>
              <a:t>The p</a:t>
            </a:r>
            <a:r>
              <a:rPr lang="en-US" sz="1600" b="0" i="0" dirty="0">
                <a:solidFill>
                  <a:srgbClr val="1B1B1B"/>
                </a:solidFill>
                <a:effectLst/>
              </a:rPr>
              <a:t>ortfolio is composed of three primary areas:</a:t>
            </a:r>
          </a:p>
          <a:p>
            <a:pPr marL="0" indent="0" algn="just">
              <a:buNone/>
            </a:pPr>
            <a:r>
              <a:rPr lang="en-US" sz="1600" b="0" i="0" dirty="0">
                <a:solidFill>
                  <a:srgbClr val="1B1B1B"/>
                </a:solidFill>
                <a:effectLst/>
              </a:rPr>
              <a:t>1)  Enterprise IT Contracts</a:t>
            </a:r>
            <a:r>
              <a:rPr lang="en-US" sz="1600" dirty="0">
                <a:solidFill>
                  <a:srgbClr val="1B1B1B"/>
                </a:solidFill>
              </a:rPr>
              <a:t> cover End-User IT Services, Cybersecurity, Communications, Software, and Application services over $350K.  </a:t>
            </a:r>
            <a:endParaRPr lang="en-US" sz="1600" b="0" i="0" dirty="0">
              <a:solidFill>
                <a:srgbClr val="1B1B1B"/>
              </a:solidFill>
              <a:effectLst/>
            </a:endParaRPr>
          </a:p>
          <a:p>
            <a:pPr marL="342900" indent="-342900" algn="just">
              <a:buAutoNum type="arabicParenR" startAt="2"/>
            </a:pPr>
            <a:r>
              <a:rPr lang="en-US" sz="1600" dirty="0">
                <a:solidFill>
                  <a:srgbClr val="1B1B1B"/>
                </a:solidFill>
              </a:rPr>
              <a:t>The Center IT contracts cover a wide breadth of Center-unique IT services. </a:t>
            </a:r>
          </a:p>
          <a:p>
            <a:pPr marL="342900" indent="-342900" algn="just">
              <a:buAutoNum type="arabicParenR" startAt="2"/>
            </a:pPr>
            <a:r>
              <a:rPr lang="en-US" sz="1600" dirty="0">
                <a:solidFill>
                  <a:srgbClr val="1B1B1B"/>
                </a:solidFill>
              </a:rPr>
              <a:t> </a:t>
            </a:r>
            <a:r>
              <a:rPr lang="en-US" sz="1600" b="0" i="0" dirty="0">
                <a:solidFill>
                  <a:srgbClr val="1B1B1B"/>
                </a:solidFill>
                <a:effectLst/>
              </a:rPr>
              <a:t>Solutions for Enterprise-Wide Procurement (SEWP) Program.  SEWP is a government-wide Acquisition Contract (GWAC) consisting of over 140 pre-competed Prime Contract Holders that provide a variety of IT products and services to all federal agencies. </a:t>
            </a:r>
          </a:p>
          <a:p>
            <a:pPr marL="342900" indent="-342900" algn="just">
              <a:buAutoNum type="arabicParenR" startAt="3"/>
            </a:pPr>
            <a:endParaRPr lang="en-US" sz="1600" b="0" i="0" dirty="0">
              <a:solidFill>
                <a:srgbClr val="1B1B1B"/>
              </a:solidFill>
              <a:effectLst/>
            </a:endParaRPr>
          </a:p>
          <a:p>
            <a:pPr marL="0" indent="0" algn="just">
              <a:buNone/>
            </a:pPr>
            <a:r>
              <a:rPr lang="en-US" sz="1600" b="1" u="sng" dirty="0"/>
              <a:t>ITPO Contractor Steering Council (CSC) that meets monthly.</a:t>
            </a:r>
          </a:p>
          <a:p>
            <a:r>
              <a:rPr lang="en-US" sz="1600" b="0" i="0" u="none" strike="noStrike" baseline="0" dirty="0"/>
              <a:t>“Small Business Spotlight” Seeking Small Businesses to present monthly (10 minutes)</a:t>
            </a:r>
          </a:p>
          <a:p>
            <a:r>
              <a:rPr lang="en-US" sz="1600" b="0" i="0" u="none" strike="noStrike" baseline="0" dirty="0"/>
              <a:t>This is a great opportunity to provide information about your capabilities.</a:t>
            </a:r>
          </a:p>
          <a:p>
            <a:r>
              <a:rPr lang="en-US" sz="1600" b="0" i="0" u="none" strike="noStrike" baseline="0" dirty="0"/>
              <a:t>Small Businesses that provide IT services can use the following survey to submit interest in presenting: ITPO.CSC.info@gmail.com </a:t>
            </a:r>
          </a:p>
          <a:p>
            <a:endParaRPr lang="en-US" sz="1600" b="0" i="0" u="none" strike="noStrike" baseline="0" dirty="0"/>
          </a:p>
          <a:p>
            <a:r>
              <a:rPr lang="en-US" sz="1600" b="1" i="0" u="sng" strike="noStrike" baseline="0" dirty="0"/>
              <a:t>Communication with ITPO</a:t>
            </a:r>
          </a:p>
          <a:p>
            <a:r>
              <a:rPr lang="en-US" sz="1600" b="0" i="0" u="none" strike="noStrike" baseline="0" dirty="0"/>
              <a:t>ITPO CSC email – ITPO.CSC.info@gmail.com </a:t>
            </a:r>
          </a:p>
          <a:p>
            <a:r>
              <a:rPr lang="en-US" sz="1600" b="0" i="0" u="none" strike="noStrike" baseline="0" dirty="0"/>
              <a:t>LinkedIn page – ‘ITPO Contractor Steering Council (CSC)’</a:t>
            </a:r>
          </a:p>
          <a:p>
            <a:pPr marL="342900" indent="-342900" algn="just">
              <a:buAutoNum type="arabicParenR" startAt="3"/>
            </a:pPr>
            <a:endParaRPr lang="en-US" sz="1600" b="0" i="0" dirty="0">
              <a:solidFill>
                <a:srgbClr val="1B1B1B"/>
              </a:solidFill>
              <a:effectLst/>
            </a:endParaRPr>
          </a:p>
        </p:txBody>
      </p:sp>
    </p:spTree>
    <p:extLst>
      <p:ext uri="{BB962C8B-B14F-4D97-AF65-F5344CB8AC3E}">
        <p14:creationId xmlns:p14="http://schemas.microsoft.com/office/powerpoint/2010/main" val="2918972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822694">
              <a:defRPr/>
            </a:pPr>
            <a:fld id="{03462AA6-59AE-4369-B509-908C613F1114}" type="slidenum">
              <a:rPr lang="en-US">
                <a:solidFill>
                  <a:prstClr val="black"/>
                </a:solidFill>
                <a:latin typeface="Franklin Gothic Book" panose="020B0503020102020204" pitchFamily="34" charset="0"/>
              </a:rPr>
              <a:pPr defTabSz="822694">
                <a:defRPr/>
              </a:pPr>
              <a:t>7</a:t>
            </a:fld>
            <a:endParaRPr lang="en-US" dirty="0">
              <a:solidFill>
                <a:prstClr val="black"/>
              </a:solidFill>
              <a:latin typeface="Franklin Gothic Book" panose="020B0503020102020204" pitchFamily="34" charset="0"/>
            </a:endParaRPr>
          </a:p>
        </p:txBody>
      </p:sp>
      <p:sp>
        <p:nvSpPr>
          <p:cNvPr id="3" name="Rectangle 2">
            <a:extLst>
              <a:ext uri="{FF2B5EF4-FFF2-40B4-BE49-F238E27FC236}">
                <a16:creationId xmlns:a16="http://schemas.microsoft.com/office/drawing/2014/main" id="{BF0514FE-192D-456F-BFC2-F20F624B4786}"/>
              </a:ext>
            </a:extLst>
          </p:cNvPr>
          <p:cNvSpPr/>
          <p:nvPr/>
        </p:nvSpPr>
        <p:spPr>
          <a:xfrm>
            <a:off x="1512031" y="243264"/>
            <a:ext cx="9167938" cy="677108"/>
          </a:xfrm>
          <a:prstGeom prst="rect">
            <a:avLst/>
          </a:prstGeom>
        </p:spPr>
        <p:txBody>
          <a:bodyPr wrap="square">
            <a:spAutoFit/>
          </a:bodyPr>
          <a:lstStyle/>
          <a:p>
            <a:pPr algn="ctr" defTabSz="822694">
              <a:defRPr/>
            </a:pPr>
            <a:r>
              <a:rPr lang="en-ZW" sz="1900" b="1" dirty="0">
                <a:latin typeface="Arial" panose="020B0604020202020204" pitchFamily="34" charset="0"/>
                <a:cs typeface="Arial" panose="020B0604020202020204" pitchFamily="34" charset="0"/>
              </a:rPr>
              <a:t>Enables the Agency’s mission and </a:t>
            </a:r>
            <a:r>
              <a:rPr lang="en-US" sz="1900" b="1" dirty="0">
                <a:latin typeface="Arial" panose="020B0604020202020204" pitchFamily="34" charset="0"/>
                <a:cs typeface="Arial" panose="020B0604020202020204" pitchFamily="34" charset="0"/>
              </a:rPr>
              <a:t>execute contracts in support </a:t>
            </a:r>
          </a:p>
          <a:p>
            <a:pPr algn="ctr" defTabSz="822694">
              <a:defRPr/>
            </a:pPr>
            <a:r>
              <a:rPr lang="en-US" sz="1900" b="1" dirty="0">
                <a:latin typeface="Arial" panose="020B0604020202020204" pitchFamily="34" charset="0"/>
                <a:cs typeface="Arial" panose="020B0604020202020204" pitchFamily="34" charset="0"/>
              </a:rPr>
              <a:t>of programmatic, institutional, and operational needs</a:t>
            </a:r>
          </a:p>
        </p:txBody>
      </p:sp>
      <p:pic>
        <p:nvPicPr>
          <p:cNvPr id="6" name="Picture 5">
            <a:extLst>
              <a:ext uri="{FF2B5EF4-FFF2-40B4-BE49-F238E27FC236}">
                <a16:creationId xmlns:a16="http://schemas.microsoft.com/office/drawing/2014/main" id="{774C3643-CCE0-45A2-814D-859701E4EA81}"/>
              </a:ext>
            </a:extLst>
          </p:cNvPr>
          <p:cNvPicPr>
            <a:picLocks noChangeAspect="1"/>
          </p:cNvPicPr>
          <p:nvPr/>
        </p:nvPicPr>
        <p:blipFill>
          <a:blip r:embed="rId3"/>
          <a:stretch>
            <a:fillRect/>
          </a:stretch>
        </p:blipFill>
        <p:spPr>
          <a:xfrm>
            <a:off x="322683" y="1219199"/>
            <a:ext cx="11532985" cy="5207041"/>
          </a:xfrm>
          <a:prstGeom prst="rect">
            <a:avLst/>
          </a:prstGeom>
        </p:spPr>
      </p:pic>
    </p:spTree>
    <p:extLst>
      <p:ext uri="{BB962C8B-B14F-4D97-AF65-F5344CB8AC3E}">
        <p14:creationId xmlns:p14="http://schemas.microsoft.com/office/powerpoint/2010/main" val="1963887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BF91E-D39F-6992-CBEE-0C0B224C7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ABF1D-BE8F-BD80-CDB8-E542CCD6CC49}"/>
              </a:ext>
            </a:extLst>
          </p:cNvPr>
          <p:cNvSpPr>
            <a:spLocks noGrp="1"/>
          </p:cNvSpPr>
          <p:nvPr>
            <p:ph type="title"/>
          </p:nvPr>
        </p:nvSpPr>
        <p:spPr/>
        <p:txBody>
          <a:bodyPr/>
          <a:lstStyle/>
          <a:p>
            <a:r>
              <a:rPr lang="en-US" dirty="0"/>
              <a:t>NASA FY25 Top 20 NAICS </a:t>
            </a:r>
          </a:p>
        </p:txBody>
      </p:sp>
      <p:pic>
        <p:nvPicPr>
          <p:cNvPr id="7" name="Content Placeholder 6" descr="Text&#10;&#10;AI-generated content may be incorrect.">
            <a:extLst>
              <a:ext uri="{FF2B5EF4-FFF2-40B4-BE49-F238E27FC236}">
                <a16:creationId xmlns:a16="http://schemas.microsoft.com/office/drawing/2014/main" id="{4E93DB3D-5C02-54A7-8FC7-F869E3A17DDA}"/>
              </a:ext>
            </a:extLst>
          </p:cNvPr>
          <p:cNvPicPr>
            <a:picLocks noGrp="1" noChangeAspect="1"/>
          </p:cNvPicPr>
          <p:nvPr>
            <p:ph idx="1"/>
          </p:nvPr>
        </p:nvPicPr>
        <p:blipFill>
          <a:blip r:embed="rId2"/>
          <a:stretch>
            <a:fillRect/>
          </a:stretch>
        </p:blipFill>
        <p:spPr>
          <a:xfrm>
            <a:off x="337931" y="894522"/>
            <a:ext cx="11439940" cy="5282441"/>
          </a:xfrm>
        </p:spPr>
      </p:pic>
    </p:spTree>
    <p:extLst>
      <p:ext uri="{BB962C8B-B14F-4D97-AF65-F5344CB8AC3E}">
        <p14:creationId xmlns:p14="http://schemas.microsoft.com/office/powerpoint/2010/main" val="2682696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4AB14-B861-A974-10A4-018319B9F8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AE766-1003-581B-78CC-346373961A55}"/>
              </a:ext>
            </a:extLst>
          </p:cNvPr>
          <p:cNvSpPr>
            <a:spLocks noGrp="1"/>
          </p:cNvSpPr>
          <p:nvPr>
            <p:ph type="title"/>
          </p:nvPr>
        </p:nvSpPr>
        <p:spPr/>
        <p:txBody>
          <a:bodyPr/>
          <a:lstStyle/>
          <a:p>
            <a:r>
              <a:rPr lang="en-US" dirty="0"/>
              <a:t>NASA FY25 Top Vendors</a:t>
            </a:r>
          </a:p>
        </p:txBody>
      </p:sp>
      <p:pic>
        <p:nvPicPr>
          <p:cNvPr id="7" name="Content Placeholder 6" descr="Text&#10;&#10;AI-generated content may be incorrect.">
            <a:extLst>
              <a:ext uri="{FF2B5EF4-FFF2-40B4-BE49-F238E27FC236}">
                <a16:creationId xmlns:a16="http://schemas.microsoft.com/office/drawing/2014/main" id="{7AA8501D-701C-FA19-C653-F93B29745377}"/>
              </a:ext>
            </a:extLst>
          </p:cNvPr>
          <p:cNvPicPr>
            <a:picLocks noGrp="1" noChangeAspect="1"/>
          </p:cNvPicPr>
          <p:nvPr>
            <p:ph idx="1"/>
          </p:nvPr>
        </p:nvPicPr>
        <p:blipFill>
          <a:blip r:embed="rId2"/>
          <a:stretch>
            <a:fillRect/>
          </a:stretch>
        </p:blipFill>
        <p:spPr>
          <a:xfrm>
            <a:off x="417443" y="844826"/>
            <a:ext cx="11350487" cy="5476461"/>
          </a:xfrm>
        </p:spPr>
      </p:pic>
    </p:spTree>
    <p:extLst>
      <p:ext uri="{BB962C8B-B14F-4D97-AF65-F5344CB8AC3E}">
        <p14:creationId xmlns:p14="http://schemas.microsoft.com/office/powerpoint/2010/main" val="1027113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c03b24d-228e-4729-94cf-acbed093294a" xsi:nil="true"/>
    <lcf76f155ced4ddcb4097134ff3c332f xmlns="56f7e3c5-4fe3-4e99-8437-31f52355d87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EC9639621A3F4AB41112F051CC9A18" ma:contentTypeVersion="13" ma:contentTypeDescription="Create a new document." ma:contentTypeScope="" ma:versionID="fe477caa21519a063fdf70d25e5e61ab">
  <xsd:schema xmlns:xsd="http://www.w3.org/2001/XMLSchema" xmlns:xs="http://www.w3.org/2001/XMLSchema" xmlns:p="http://schemas.microsoft.com/office/2006/metadata/properties" xmlns:ns2="56f7e3c5-4fe3-4e99-8437-31f52355d874" xmlns:ns3="0c03b24d-228e-4729-94cf-acbed093294a" targetNamespace="http://schemas.microsoft.com/office/2006/metadata/properties" ma:root="true" ma:fieldsID="60864e0f167b5fb2c0304b2b91d251bf" ns2:_="" ns3:_="">
    <xsd:import namespace="56f7e3c5-4fe3-4e99-8437-31f52355d874"/>
    <xsd:import namespace="0c03b24d-228e-4729-94cf-acbed093294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f7e3c5-4fe3-4e99-8437-31f52355d8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3b24d-228e-4729-94cf-acbed093294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7408840-a1fa-495a-a416-c4c1cc8bb811}" ma:internalName="TaxCatchAll" ma:showField="CatchAllData" ma:web="0c03b24d-228e-4729-94cf-acbed093294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113F82-6640-45CE-A53D-463550B28062}">
  <ds:schemaRefs>
    <ds:schemaRef ds:uri="http://schemas.microsoft.com/sharepoint/v3/contenttype/forms"/>
  </ds:schemaRefs>
</ds:datastoreItem>
</file>

<file path=customXml/itemProps2.xml><?xml version="1.0" encoding="utf-8"?>
<ds:datastoreItem xmlns:ds="http://schemas.openxmlformats.org/officeDocument/2006/customXml" ds:itemID="{9EF2316E-8BF5-4386-BD91-4C5C892F4190}">
  <ds:schemaRefs>
    <ds:schemaRef ds:uri="http://purl.org/dc/elements/1.1/"/>
    <ds:schemaRef ds:uri="http://schemas.microsoft.com/office/infopath/2007/PartnerControls"/>
    <ds:schemaRef ds:uri="http://purl.org/dc/dcmitype/"/>
    <ds:schemaRef ds:uri="http://schemas.microsoft.com/office/2006/documentManagement/types"/>
    <ds:schemaRef ds:uri="56f7e3c5-4fe3-4e99-8437-31f52355d874"/>
    <ds:schemaRef ds:uri="http://schemas.openxmlformats.org/package/2006/metadata/core-properties"/>
    <ds:schemaRef ds:uri="http://purl.org/dc/terms/"/>
    <ds:schemaRef ds:uri="http://schemas.microsoft.com/office/2006/metadata/properties"/>
    <ds:schemaRef ds:uri="0c03b24d-228e-4729-94cf-acbed093294a"/>
    <ds:schemaRef ds:uri="http://www.w3.org/XML/1998/namespace"/>
  </ds:schemaRefs>
</ds:datastoreItem>
</file>

<file path=customXml/itemProps3.xml><?xml version="1.0" encoding="utf-8"?>
<ds:datastoreItem xmlns:ds="http://schemas.openxmlformats.org/officeDocument/2006/customXml" ds:itemID="{4E3330C0-7DF7-40AD-9F3B-193B5C2309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f7e3c5-4fe3-4e99-8437-31f52355d874"/>
    <ds:schemaRef ds:uri="0c03b24d-228e-4729-94cf-acbed09329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2119</TotalTime>
  <Words>2344</Words>
  <Application>Microsoft Office PowerPoint</Application>
  <PresentationFormat>Widescreen</PresentationFormat>
  <Paragraphs>442</Paragraphs>
  <Slides>26</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Gulim</vt:lpstr>
      <vt:lpstr>ＭＳ Ｐゴシック</vt:lpstr>
      <vt:lpstr>Aptos</vt:lpstr>
      <vt:lpstr>Arial</vt:lpstr>
      <vt:lpstr>Calibri</vt:lpstr>
      <vt:lpstr>Franklin Gothic Book</vt:lpstr>
      <vt:lpstr>Google Sans</vt:lpstr>
      <vt:lpstr>inter</vt:lpstr>
      <vt:lpstr>Public Sans Web</vt:lpstr>
      <vt:lpstr>Office Theme</vt:lpstr>
      <vt:lpstr>        NASA Shared Services Center (NSSC)                Stennis Space Center (SSC) Information Technology Procurement Office (ITPO)</vt:lpstr>
      <vt:lpstr>PowerPoint Presentation</vt:lpstr>
      <vt:lpstr>STENNIS SPACE CENTER </vt:lpstr>
      <vt:lpstr>NASA Shared Services Center (NSSC)</vt:lpstr>
      <vt:lpstr>NASA Shared Services Center (NSSC)</vt:lpstr>
      <vt:lpstr>Information Technology Procurement Office (ITPO) </vt:lpstr>
      <vt:lpstr>PowerPoint Presentation</vt:lpstr>
      <vt:lpstr>NASA FY25 Top 20 NAICS </vt:lpstr>
      <vt:lpstr>NASA FY25 Top Vendors</vt:lpstr>
      <vt:lpstr>NASA FY25 Top 20 Small Businesses</vt:lpstr>
      <vt:lpstr>NSSC &amp; SSC List of Major NAICS Codes</vt:lpstr>
      <vt:lpstr>ITPO List of Major NAICS Codes</vt:lpstr>
      <vt:lpstr>Doorways To The NASA Marketplace</vt:lpstr>
      <vt:lpstr>Doorways To The NASA Marketplace, cont’d</vt:lpstr>
      <vt:lpstr>     NASA Acquisition Forecast</vt:lpstr>
      <vt:lpstr> Procurement Opportunities</vt:lpstr>
      <vt:lpstr>Active Contract Listings</vt:lpstr>
      <vt:lpstr>NSSC/ SSC Upcoming Opportunities</vt:lpstr>
      <vt:lpstr>NASA Mentor Protégé Program (MPP)</vt:lpstr>
      <vt:lpstr>ELIGIBLE NAICS CODES</vt:lpstr>
      <vt:lpstr>NASA APPROVED MENTORS – STATUS </vt:lpstr>
      <vt:lpstr>NASA APPROVED MENTORS – STATUS (cont.)</vt:lpstr>
      <vt:lpstr>NASA Small Business Specialists</vt:lpstr>
      <vt:lpstr>Upcoming NASA Outreach Events</vt:lpstr>
      <vt:lpstr>Making the Connection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OSBP Enterprise Center Overview</dc:title>
  <dc:creator>Littrell, Terri L. (HQ-JA010)[eMITS]</dc:creator>
  <cp:lastModifiedBy>Miller, Troy E. (NSSC-XD040)</cp:lastModifiedBy>
  <cp:revision>223</cp:revision>
  <cp:lastPrinted>2026-04-24T17:11:24Z</cp:lastPrinted>
  <dcterms:created xsi:type="dcterms:W3CDTF">2024-07-03T15:18:43Z</dcterms:created>
  <dcterms:modified xsi:type="dcterms:W3CDTF">2026-04-28T13:41:10Z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0x01010022EC9639621A3F4AB41112F051CC9A18</vt:lpwstr>
  </property>
</Properties>
</file>