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145708335" r:id="rId5"/>
    <p:sldId id="2145708336" r:id="rId6"/>
    <p:sldId id="2145708337" r:id="rId7"/>
    <p:sldId id="2145708338" r:id="rId8"/>
    <p:sldId id="2145708339" r:id="rId9"/>
    <p:sldId id="2145708341" r:id="rId10"/>
    <p:sldId id="2145708331" r:id="rId11"/>
    <p:sldId id="2145708340" r:id="rId12"/>
    <p:sldId id="2145708334" r:id="rId13"/>
    <p:sldId id="2145708333" r:id="rId14"/>
    <p:sldId id="2145708332" r:id="rId15"/>
    <p:sldId id="2145708342" r:id="rId16"/>
    <p:sldId id="2145708343" r:id="rId17"/>
    <p:sldId id="2145708344" r:id="rId18"/>
    <p:sldId id="2145708345" r:id="rId19"/>
    <p:sldId id="2145708346" r:id="rId20"/>
    <p:sldId id="214570834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6"/>
    <a:srgbClr val="00668A"/>
    <a:srgbClr val="005E7C"/>
    <a:srgbClr val="0067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6"/>
    <p:restoredTop sz="93890" autoAdjust="0"/>
  </p:normalViewPr>
  <p:slideViewPr>
    <p:cSldViewPr snapToGrid="0" showGuides="1">
      <p:cViewPr varScale="1">
        <p:scale>
          <a:sx n="90" d="100"/>
          <a:sy n="90" d="100"/>
        </p:scale>
        <p:origin x="47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DD1E90-1F7A-D546-A8DF-827D03A99CB5}" type="datetimeFigureOut">
              <a:rPr lang="en-US" smtClean="0"/>
              <a:t>4/28/2026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D64D3A-FBF8-2E49-A683-8B952BB8D880}" type="slidenum">
              <a:rPr lang="en-US" smtClean="0"/>
              <a:t>‹#›</a:t>
            </a:fld>
            <a:endParaRPr lang="en-US"/>
          </a:p>
        </p:txBody>
      </p:sp>
    </p:spTree>
    <p:extLst>
      <p:ext uri="{BB962C8B-B14F-4D97-AF65-F5344CB8AC3E}">
        <p14:creationId xmlns:p14="http://schemas.microsoft.com/office/powerpoint/2010/main" val="395769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64D3A-FBF8-2E49-A683-8B952BB8D880}" type="slidenum">
              <a:rPr lang="en-US" smtClean="0"/>
              <a:t>14</a:t>
            </a:fld>
            <a:endParaRPr lang="en-US"/>
          </a:p>
        </p:txBody>
      </p:sp>
    </p:spTree>
    <p:extLst>
      <p:ext uri="{BB962C8B-B14F-4D97-AF65-F5344CB8AC3E}">
        <p14:creationId xmlns:p14="http://schemas.microsoft.com/office/powerpoint/2010/main" val="352119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9F08-330F-169B-CDE9-4B59BF5BDE13}"/>
              </a:ext>
            </a:extLst>
          </p:cNvPr>
          <p:cNvSpPr>
            <a:spLocks noGrp="1"/>
          </p:cNvSpPr>
          <p:nvPr>
            <p:ph type="ctrTitle"/>
          </p:nvPr>
        </p:nvSpPr>
        <p:spPr>
          <a:xfrm>
            <a:off x="837956" y="1330036"/>
            <a:ext cx="10515844" cy="2098964"/>
          </a:xfrm>
        </p:spPr>
        <p:txBody>
          <a:bodyPr anchor="b">
            <a:normAutofit/>
          </a:bodyPr>
          <a:lstStyle>
            <a:lvl1pPr algn="l">
              <a:defRPr sz="4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0C1D18B-DE47-B984-A21E-E09772D24A36}"/>
              </a:ext>
            </a:extLst>
          </p:cNvPr>
          <p:cNvSpPr>
            <a:spLocks noGrp="1"/>
          </p:cNvSpPr>
          <p:nvPr>
            <p:ph type="subTitle" idx="1"/>
          </p:nvPr>
        </p:nvSpPr>
        <p:spPr>
          <a:xfrm>
            <a:off x="837955" y="3429000"/>
            <a:ext cx="10515843" cy="27461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FB19B9C-0C75-F622-0A89-17C0799BA915}"/>
              </a:ext>
            </a:extLst>
          </p:cNvPr>
          <p:cNvSpPr>
            <a:spLocks noGrp="1"/>
          </p:cNvSpPr>
          <p:nvPr>
            <p:ph type="dt" sz="half" idx="10"/>
          </p:nvPr>
        </p:nvSpPr>
        <p:spPr/>
        <p:txBody>
          <a:body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9E35EA48-1D06-9D1F-E261-72C09BFCD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9C703-9294-5A46-1802-74156A27A1CE}"/>
              </a:ext>
            </a:extLst>
          </p:cNvPr>
          <p:cNvSpPr>
            <a:spLocks noGrp="1"/>
          </p:cNvSpPr>
          <p:nvPr>
            <p:ph type="sldNum" sz="quarter" idx="12"/>
          </p:nvPr>
        </p:nvSpPr>
        <p:spPr/>
        <p:txBody>
          <a:bodyPr/>
          <a:lstStyle/>
          <a:p>
            <a:fld id="{4B859E5E-57F2-0C43-AE91-5BF087C25A67}" type="slidenum">
              <a:rPr lang="en-US" smtClean="0"/>
              <a:t>‹#›</a:t>
            </a:fld>
            <a:endParaRPr lang="en-US"/>
          </a:p>
        </p:txBody>
      </p:sp>
    </p:spTree>
    <p:extLst>
      <p:ext uri="{BB962C8B-B14F-4D97-AF65-F5344CB8AC3E}">
        <p14:creationId xmlns:p14="http://schemas.microsoft.com/office/powerpoint/2010/main" val="4184806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FE79-65AD-F685-43F7-89A5C73E7592}"/>
              </a:ext>
            </a:extLst>
          </p:cNvPr>
          <p:cNvSpPr>
            <a:spLocks noGrp="1"/>
          </p:cNvSpPr>
          <p:nvPr>
            <p:ph type="title"/>
          </p:nvPr>
        </p:nvSpPr>
        <p:spPr>
          <a:xfrm>
            <a:off x="0" y="1"/>
            <a:ext cx="12192000" cy="964504"/>
          </a:xfrm>
        </p:spPr>
        <p:txBody>
          <a:bodyPr>
            <a:normAutofit/>
          </a:bodyPr>
          <a:lstStyle>
            <a:lvl1pPr algn="ctr">
              <a:defRPr sz="36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D641108-14D6-D037-1905-DA82B1B8D7FD}"/>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4B1A49-79CC-72A7-59EB-E29F1A166DF5}"/>
              </a:ext>
            </a:extLst>
          </p:cNvPr>
          <p:cNvSpPr>
            <a:spLocks noGrp="1"/>
          </p:cNvSpPr>
          <p:nvPr>
            <p:ph type="dt" sz="half" idx="10"/>
          </p:nvPr>
        </p:nvSpPr>
        <p:spPr/>
        <p:txBody>
          <a:body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70DD6B4C-420D-ADC0-F67E-6B5DEBA3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B404-19F2-ABBA-6DBC-D9A5FB7CAE03}"/>
              </a:ext>
            </a:extLst>
          </p:cNvPr>
          <p:cNvSpPr>
            <a:spLocks noGrp="1"/>
          </p:cNvSpPr>
          <p:nvPr>
            <p:ph type="sldNum" sz="quarter" idx="12"/>
          </p:nvPr>
        </p:nvSpPr>
        <p:spPr/>
        <p:txBody>
          <a:bodyPr/>
          <a:lstStyle/>
          <a:p>
            <a:fld id="{4B859E5E-57F2-0C43-AE91-5BF087C25A67}" type="slidenum">
              <a:rPr lang="en-US" smtClean="0"/>
              <a:t>‹#›</a:t>
            </a:fld>
            <a:endParaRPr lang="en-US"/>
          </a:p>
        </p:txBody>
      </p:sp>
    </p:spTree>
    <p:extLst>
      <p:ext uri="{BB962C8B-B14F-4D97-AF65-F5344CB8AC3E}">
        <p14:creationId xmlns:p14="http://schemas.microsoft.com/office/powerpoint/2010/main" val="1697254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41108-14D6-D037-1905-DA82B1B8D7FD}"/>
              </a:ext>
            </a:extLst>
          </p:cNvPr>
          <p:cNvSpPr>
            <a:spLocks noGrp="1"/>
          </p:cNvSpPr>
          <p:nvPr>
            <p:ph idx="1"/>
          </p:nvPr>
        </p:nvSpPr>
        <p:spPr>
          <a:xfrm>
            <a:off x="838200" y="688931"/>
            <a:ext cx="10515600" cy="54880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4B1A49-79CC-72A7-59EB-E29F1A166DF5}"/>
              </a:ext>
            </a:extLst>
          </p:cNvPr>
          <p:cNvSpPr>
            <a:spLocks noGrp="1"/>
          </p:cNvSpPr>
          <p:nvPr>
            <p:ph type="dt" sz="half" idx="10"/>
          </p:nvPr>
        </p:nvSpPr>
        <p:spPr/>
        <p:txBody>
          <a:body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70DD6B4C-420D-ADC0-F67E-6B5DEBA3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B404-19F2-ABBA-6DBC-D9A5FB7CAE03}"/>
              </a:ext>
            </a:extLst>
          </p:cNvPr>
          <p:cNvSpPr>
            <a:spLocks noGrp="1"/>
          </p:cNvSpPr>
          <p:nvPr>
            <p:ph type="sldNum" sz="quarter" idx="12"/>
          </p:nvPr>
        </p:nvSpPr>
        <p:spPr/>
        <p:txBody>
          <a:bodyPr/>
          <a:lstStyle/>
          <a:p>
            <a:fld id="{4B859E5E-57F2-0C43-AE91-5BF087C25A67}" type="slidenum">
              <a:rPr lang="en-US" smtClean="0"/>
              <a:t>‹#›</a:t>
            </a:fld>
            <a:endParaRPr lang="en-US"/>
          </a:p>
        </p:txBody>
      </p:sp>
    </p:spTree>
    <p:extLst>
      <p:ext uri="{BB962C8B-B14F-4D97-AF65-F5344CB8AC3E}">
        <p14:creationId xmlns:p14="http://schemas.microsoft.com/office/powerpoint/2010/main" val="40530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FE79-65AD-F685-43F7-89A5C73E7592}"/>
              </a:ext>
            </a:extLst>
          </p:cNvPr>
          <p:cNvSpPr>
            <a:spLocks noGrp="1"/>
          </p:cNvSpPr>
          <p:nvPr>
            <p:ph type="title"/>
          </p:nvPr>
        </p:nvSpPr>
        <p:spPr>
          <a:xfrm>
            <a:off x="0" y="1"/>
            <a:ext cx="12192000" cy="964504"/>
          </a:xfrm>
        </p:spPr>
        <p:txBody>
          <a:bodyPr>
            <a:normAutofit/>
          </a:bodyPr>
          <a:lstStyle>
            <a:lvl1pPr algn="ctr">
              <a:defRPr sz="36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D641108-14D6-D037-1905-DA82B1B8D7FD}"/>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4B1A49-79CC-72A7-59EB-E29F1A166DF5}"/>
              </a:ext>
            </a:extLst>
          </p:cNvPr>
          <p:cNvSpPr>
            <a:spLocks noGrp="1"/>
          </p:cNvSpPr>
          <p:nvPr>
            <p:ph type="dt" sz="half" idx="10"/>
          </p:nvPr>
        </p:nvSpPr>
        <p:spPr/>
        <p:txBody>
          <a:body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70DD6B4C-420D-ADC0-F67E-6B5DEBA3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B404-19F2-ABBA-6DBC-D9A5FB7CAE03}"/>
              </a:ext>
            </a:extLst>
          </p:cNvPr>
          <p:cNvSpPr>
            <a:spLocks noGrp="1"/>
          </p:cNvSpPr>
          <p:nvPr>
            <p:ph type="sldNum" sz="quarter" idx="12"/>
          </p:nvPr>
        </p:nvSpPr>
        <p:spPr/>
        <p:txBody>
          <a:bodyPr/>
          <a:lstStyle/>
          <a:p>
            <a:fld id="{4B859E5E-57F2-0C43-AE91-5BF087C25A67}" type="slidenum">
              <a:rPr lang="en-US" smtClean="0"/>
              <a:t>‹#›</a:t>
            </a:fld>
            <a:endParaRPr lang="en-US"/>
          </a:p>
        </p:txBody>
      </p:sp>
    </p:spTree>
    <p:extLst>
      <p:ext uri="{BB962C8B-B14F-4D97-AF65-F5344CB8AC3E}">
        <p14:creationId xmlns:p14="http://schemas.microsoft.com/office/powerpoint/2010/main" val="2296513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41108-14D6-D037-1905-DA82B1B8D7FD}"/>
              </a:ext>
            </a:extLst>
          </p:cNvPr>
          <p:cNvSpPr>
            <a:spLocks noGrp="1"/>
          </p:cNvSpPr>
          <p:nvPr>
            <p:ph idx="1"/>
          </p:nvPr>
        </p:nvSpPr>
        <p:spPr>
          <a:xfrm>
            <a:off x="838200" y="688931"/>
            <a:ext cx="10515600" cy="548803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4B1A49-79CC-72A7-59EB-E29F1A166DF5}"/>
              </a:ext>
            </a:extLst>
          </p:cNvPr>
          <p:cNvSpPr>
            <a:spLocks noGrp="1"/>
          </p:cNvSpPr>
          <p:nvPr>
            <p:ph type="dt" sz="half" idx="10"/>
          </p:nvPr>
        </p:nvSpPr>
        <p:spPr/>
        <p:txBody>
          <a:body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70DD6B4C-420D-ADC0-F67E-6B5DEBA3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B404-19F2-ABBA-6DBC-D9A5FB7CAE03}"/>
              </a:ext>
            </a:extLst>
          </p:cNvPr>
          <p:cNvSpPr>
            <a:spLocks noGrp="1"/>
          </p:cNvSpPr>
          <p:nvPr>
            <p:ph type="sldNum" sz="quarter" idx="12"/>
          </p:nvPr>
        </p:nvSpPr>
        <p:spPr/>
        <p:txBody>
          <a:bodyPr/>
          <a:lstStyle/>
          <a:p>
            <a:fld id="{4B859E5E-57F2-0C43-AE91-5BF087C25A67}" type="slidenum">
              <a:rPr lang="en-US" smtClean="0"/>
              <a:t>‹#›</a:t>
            </a:fld>
            <a:endParaRPr lang="en-US"/>
          </a:p>
        </p:txBody>
      </p:sp>
    </p:spTree>
    <p:extLst>
      <p:ext uri="{BB962C8B-B14F-4D97-AF65-F5344CB8AC3E}">
        <p14:creationId xmlns:p14="http://schemas.microsoft.com/office/powerpoint/2010/main" val="4379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0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59CDE5-0F44-7543-F631-C9BC508D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DD0C31-DDD6-BE76-2AE4-79CD03F59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D1C521-9749-90DE-79D7-035A33FEA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E5CDEC-2D83-6A40-B443-0C8062B377D6}" type="datetimeFigureOut">
              <a:rPr lang="en-US" smtClean="0"/>
              <a:t>4/28/2026</a:t>
            </a:fld>
            <a:endParaRPr lang="en-US"/>
          </a:p>
        </p:txBody>
      </p:sp>
      <p:sp>
        <p:nvSpPr>
          <p:cNvPr id="5" name="Footer Placeholder 4">
            <a:extLst>
              <a:ext uri="{FF2B5EF4-FFF2-40B4-BE49-F238E27FC236}">
                <a16:creationId xmlns:a16="http://schemas.microsoft.com/office/drawing/2014/main" id="{68505DB2-8C71-5922-4F2F-774AEF313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8C38F6-C4DA-3AD1-735C-AEB9E91AD8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859E5E-57F2-0C43-AE91-5BF087C25A67}" type="slidenum">
              <a:rPr lang="en-US" smtClean="0"/>
              <a:t>‹#›</a:t>
            </a:fld>
            <a:endParaRPr lang="en-US"/>
          </a:p>
        </p:txBody>
      </p:sp>
    </p:spTree>
    <p:extLst>
      <p:ext uri="{BB962C8B-B14F-4D97-AF65-F5344CB8AC3E}">
        <p14:creationId xmlns:p14="http://schemas.microsoft.com/office/powerpoint/2010/main" val="308905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nitaac.nih.gov/" TargetMode="External"/><Relationship Id="rId3" Type="http://schemas.openxmlformats.org/officeDocument/2006/relationships/hyperlink" Target="https://www.acquisitiongateway.gov/category-management/resources/4163?_a%5Eg_nid=376" TargetMode="External"/><Relationship Id="rId7" Type="http://schemas.openxmlformats.org/officeDocument/2006/relationships/hyperlink" Target="https://www.gsa.gov/technology/it-contract-vehicles-and-purchasing-programs/gwacs/8a-stars-iii" TargetMode="External"/><Relationship Id="rId2" Type="http://schemas.openxmlformats.org/officeDocument/2006/relationships/hyperlink" Target="https://sam.gov/" TargetMode="External"/><Relationship Id="rId1" Type="http://schemas.openxmlformats.org/officeDocument/2006/relationships/slideLayout" Target="../slideLayouts/slideLayout2.xml"/><Relationship Id="rId6" Type="http://schemas.openxmlformats.org/officeDocument/2006/relationships/hyperlink" Target="https://www.gsa.gov/technology/it-contract-vehicles-and-purchasing-programs/gwacs/vets-2" TargetMode="External"/><Relationship Id="rId5" Type="http://schemas.openxmlformats.org/officeDocument/2006/relationships/hyperlink" Target="https://www.gsa.gov/buy-through-us/products-and-services/professional-services/buy-services/oasis-plus/buyers-guide/research-the-oasis-plus-contract-features/blanket-purchase-agreements" TargetMode="External"/><Relationship Id="rId4" Type="http://schemas.openxmlformats.org/officeDocument/2006/relationships/hyperlink" Target="https://www.gsaadvantage.gov/advantage/ws/main/start_page?store=ADVANTAGE" TargetMode="External"/><Relationship Id="rId9" Type="http://schemas.openxmlformats.org/officeDocument/2006/relationships/hyperlink" Target="https://www.sewp.nas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F273-D583-FBE0-E97C-E0DA38A1C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F4D5C-99CF-4BA2-1950-13593763320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D259209B-2E33-5476-54C9-F4FD1320166F}"/>
              </a:ext>
            </a:extLst>
          </p:cNvPr>
          <p:cNvSpPr>
            <a:spLocks noGrp="1"/>
          </p:cNvSpPr>
          <p:nvPr>
            <p:ph type="sldNum" sz="quarter" idx="12"/>
          </p:nvPr>
        </p:nvSpPr>
        <p:spPr/>
        <p:txBody>
          <a:bodyPr/>
          <a:lstStyle/>
          <a:p>
            <a:fld id="{7B343593-C7EF-7B4B-9478-17F0C6DC43BC}" type="slidenum">
              <a:rPr lang="en-US" smtClean="0"/>
              <a:t>1</a:t>
            </a:fld>
            <a:endParaRPr lang="en-US" dirty="0"/>
          </a:p>
        </p:txBody>
      </p:sp>
      <p:sp>
        <p:nvSpPr>
          <p:cNvPr id="3" name="Content Placeholder 2">
            <a:extLst>
              <a:ext uri="{FF2B5EF4-FFF2-40B4-BE49-F238E27FC236}">
                <a16:creationId xmlns:a16="http://schemas.microsoft.com/office/drawing/2014/main" id="{5E10B18F-E334-552A-51C7-4798682B06E2}"/>
              </a:ext>
            </a:extLst>
          </p:cNvPr>
          <p:cNvSpPr>
            <a:spLocks noGrp="1"/>
          </p:cNvSpPr>
          <p:nvPr>
            <p:ph idx="1"/>
          </p:nvPr>
        </p:nvSpPr>
        <p:spPr>
          <a:xfrm>
            <a:off x="389468" y="1159933"/>
            <a:ext cx="11137458" cy="5101113"/>
          </a:xfrm>
        </p:spPr>
        <p:txBody>
          <a:bodyPr>
            <a:normAutofit/>
          </a:bodyPr>
          <a:lstStyle/>
          <a:p>
            <a:pPr marL="0" indent="0">
              <a:buSzPct val="175000"/>
              <a:buNone/>
              <a:defRPr/>
            </a:pPr>
            <a:r>
              <a:rPr lang="en-US" sz="2600" b="1" u="sng" dirty="0"/>
              <a:t>NSSC Procurement Division Overview</a:t>
            </a:r>
          </a:p>
          <a:p>
            <a:pPr marL="0" indent="0">
              <a:buSzPct val="175000"/>
              <a:buNone/>
              <a:defRPr/>
            </a:pPr>
            <a:endParaRPr lang="en-US" sz="2600" b="1" u="sng" dirty="0"/>
          </a:p>
          <a:p>
            <a:pPr marL="0" indent="0">
              <a:buSzPct val="175000"/>
              <a:buNone/>
              <a:defRPr/>
            </a:pPr>
            <a:endParaRPr lang="en-US" sz="2600" b="1" u="sng" dirty="0">
              <a:solidFill>
                <a:schemeClr val="tx1"/>
              </a:solidFill>
            </a:endParaRPr>
          </a:p>
          <a:p>
            <a:pPr marL="0" indent="0" algn="l">
              <a:buNone/>
            </a:pPr>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6" name="Table 5">
            <a:extLst>
              <a:ext uri="{FF2B5EF4-FFF2-40B4-BE49-F238E27FC236}">
                <a16:creationId xmlns:a16="http://schemas.microsoft.com/office/drawing/2014/main" id="{5D4E6688-6289-1EC7-8C07-987850FC0920}"/>
              </a:ext>
            </a:extLst>
          </p:cNvPr>
          <p:cNvGraphicFramePr>
            <a:graphicFrameLocks noGrp="1"/>
          </p:cNvGraphicFramePr>
          <p:nvPr>
            <p:extLst>
              <p:ext uri="{D42A27DB-BD31-4B8C-83A1-F6EECF244321}">
                <p14:modId xmlns:p14="http://schemas.microsoft.com/office/powerpoint/2010/main" val="3222200813"/>
              </p:ext>
            </p:extLst>
          </p:nvPr>
        </p:nvGraphicFramePr>
        <p:xfrm>
          <a:off x="457200" y="1762126"/>
          <a:ext cx="11239500" cy="2983230"/>
        </p:xfrm>
        <a:graphic>
          <a:graphicData uri="http://schemas.openxmlformats.org/drawingml/2006/table">
            <a:tbl>
              <a:tblPr/>
              <a:tblGrid>
                <a:gridCol w="4785734">
                  <a:extLst>
                    <a:ext uri="{9D8B030D-6E8A-4147-A177-3AD203B41FA5}">
                      <a16:colId xmlns:a16="http://schemas.microsoft.com/office/drawing/2014/main" val="2912955639"/>
                    </a:ext>
                  </a:extLst>
                </a:gridCol>
                <a:gridCol w="6453766">
                  <a:extLst>
                    <a:ext uri="{9D8B030D-6E8A-4147-A177-3AD203B41FA5}">
                      <a16:colId xmlns:a16="http://schemas.microsoft.com/office/drawing/2014/main" val="3468287565"/>
                    </a:ext>
                  </a:extLst>
                </a:gridCol>
              </a:tblGrid>
              <a:tr h="355521">
                <a:tc>
                  <a:txBody>
                    <a:bodyPr/>
                    <a:lstStyle/>
                    <a:p>
                      <a:pPr algn="l" fontAlgn="b">
                        <a:buNone/>
                      </a:pPr>
                      <a:r>
                        <a:rPr lang="en-US" sz="2400" b="1" i="0" u="none" strike="noStrike" dirty="0">
                          <a:solidFill>
                            <a:srgbClr val="FFFFFF"/>
                          </a:solidFill>
                          <a:effectLst/>
                          <a:latin typeface="Aptos Narrow" panose="020B0004020202020204" pitchFamily="34" charset="0"/>
                        </a:rPr>
                        <a:t>Branch</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2400" b="1" i="0" u="none" strike="noStrike">
                          <a:solidFill>
                            <a:srgbClr val="FFFFFF"/>
                          </a:solidFill>
                          <a:effectLst/>
                          <a:latin typeface="Aptos Narrow" panose="020B0004020202020204" pitchFamily="34" charset="0"/>
                        </a:rPr>
                        <a:t>Scope of Work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15581494"/>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Procurement 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a:solidFill>
                            <a:srgbClr val="000000"/>
                          </a:solidFill>
                          <a:effectLst/>
                          <a:latin typeface="Aptos Narrow" panose="020B0004020202020204" pitchFamily="34" charset="0"/>
                        </a:rPr>
                        <a:t>Enterprise and NSSC Center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34176"/>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Center 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a:solidFill>
                            <a:srgbClr val="000000"/>
                          </a:solidFill>
                          <a:effectLst/>
                          <a:latin typeface="Aptos Narrow" panose="020B0004020202020204" pitchFamily="34" charset="0"/>
                        </a:rPr>
                        <a:t>SSC Center Services and 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322008"/>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Simplified Acquisition Threshold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a:solidFill>
                            <a:srgbClr val="000000"/>
                          </a:solidFill>
                          <a:effectLst/>
                          <a:latin typeface="Aptos Narrow" panose="020B0004020202020204" pitchFamily="34" charset="0"/>
                        </a:rPr>
                        <a:t>Awards roughly 3000 POs &lt;= SAT annually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58992925"/>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Research Activities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dirty="0">
                          <a:solidFill>
                            <a:srgbClr val="000000"/>
                          </a:solidFill>
                          <a:effectLst/>
                          <a:latin typeface="Aptos Narrow" panose="020B0004020202020204" pitchFamily="34" charset="0"/>
                        </a:rPr>
                        <a:t>Approximately 800 research SBIRs, STTRs and contracts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840203"/>
                  </a:ext>
                </a:extLst>
              </a:tr>
              <a:tr h="643492">
                <a:tc>
                  <a:txBody>
                    <a:bodyPr/>
                    <a:lstStyle/>
                    <a:p>
                      <a:pPr algn="l" fontAlgn="b">
                        <a:buNone/>
                      </a:pPr>
                      <a:r>
                        <a:rPr lang="en-US" sz="2400" b="0" i="0" u="none" strike="noStrike">
                          <a:solidFill>
                            <a:srgbClr val="000000"/>
                          </a:solidFill>
                          <a:effectLst/>
                          <a:latin typeface="Aptos Narrow" panose="020B0004020202020204" pitchFamily="34" charset="0"/>
                        </a:rPr>
                        <a:t>Grants Activities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Approximately 2000 grants awarded annually/6500 </a:t>
                      </a:r>
                      <a:r>
                        <a:rPr lang="en-US" sz="2400" b="0" i="0" u="none" strike="noStrike" dirty="0" err="1">
                          <a:solidFill>
                            <a:srgbClr val="000000"/>
                          </a:solidFill>
                          <a:effectLst/>
                          <a:latin typeface="Aptos Narrow" panose="020B0004020202020204" pitchFamily="34" charset="0"/>
                        </a:rPr>
                        <a:t>adminstered</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2629960"/>
                  </a:ext>
                </a:extLst>
              </a:tr>
            </a:tbl>
          </a:graphicData>
        </a:graphic>
      </p:graphicFrame>
    </p:spTree>
    <p:extLst>
      <p:ext uri="{BB962C8B-B14F-4D97-AF65-F5344CB8AC3E}">
        <p14:creationId xmlns:p14="http://schemas.microsoft.com/office/powerpoint/2010/main" val="5665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B9117-EBDE-4A9B-F5BF-2AFD905D1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46824-FEF3-D958-05EA-B481BCE3028C}"/>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73DD0362-3428-EFDB-24B4-262134896286}"/>
              </a:ext>
            </a:extLst>
          </p:cNvPr>
          <p:cNvSpPr>
            <a:spLocks noGrp="1"/>
          </p:cNvSpPr>
          <p:nvPr>
            <p:ph type="sldNum" sz="quarter" idx="12"/>
          </p:nvPr>
        </p:nvSpPr>
        <p:spPr/>
        <p:txBody>
          <a:bodyPr/>
          <a:lstStyle/>
          <a:p>
            <a:fld id="{7B343593-C7EF-7B4B-9478-17F0C6DC43BC}" type="slidenum">
              <a:rPr lang="en-US" smtClean="0"/>
              <a:t>10</a:t>
            </a:fld>
            <a:endParaRPr lang="en-US" dirty="0"/>
          </a:p>
        </p:txBody>
      </p:sp>
      <p:sp>
        <p:nvSpPr>
          <p:cNvPr id="3" name="Content Placeholder 2">
            <a:extLst>
              <a:ext uri="{FF2B5EF4-FFF2-40B4-BE49-F238E27FC236}">
                <a16:creationId xmlns:a16="http://schemas.microsoft.com/office/drawing/2014/main" id="{EA56405D-8CAB-CC7B-1352-E9EA9C238DDC}"/>
              </a:ext>
            </a:extLst>
          </p:cNvPr>
          <p:cNvSpPr>
            <a:spLocks noGrp="1"/>
          </p:cNvSpPr>
          <p:nvPr>
            <p:ph idx="1"/>
          </p:nvPr>
        </p:nvSpPr>
        <p:spPr>
          <a:xfrm>
            <a:off x="389468" y="1159933"/>
            <a:ext cx="11137458" cy="5290563"/>
          </a:xfrm>
        </p:spPr>
        <p:txBody>
          <a:bodyPr>
            <a:normAutofit fontScale="92500" lnSpcReduction="20000"/>
          </a:bodyPr>
          <a:lstStyle/>
          <a:p>
            <a:pPr marL="0" indent="0">
              <a:buSzPct val="175000"/>
              <a:buNone/>
              <a:defRPr/>
            </a:pPr>
            <a:r>
              <a:rPr lang="en-US" sz="2600" b="1" u="sng" dirty="0"/>
              <a:t>Enterprise Custodial, Landscaping, and Pest Services (ECLPS)</a:t>
            </a:r>
            <a:endParaRPr lang="en-US" sz="2600" b="1" u="sng" dirty="0">
              <a:solidFill>
                <a:schemeClr val="tx1"/>
              </a:solidFill>
            </a:endParaRPr>
          </a:p>
          <a:p>
            <a:pPr marL="0" indent="0" algn="just">
              <a:lnSpc>
                <a:spcPct val="120000"/>
              </a:lnSpc>
              <a:buNone/>
            </a:pPr>
            <a:r>
              <a:rPr lang="en-US" sz="1900" b="0" i="0" dirty="0">
                <a:solidFill>
                  <a:srgbClr val="1B1B1B"/>
                </a:solidFill>
                <a:effectLst/>
              </a:rPr>
              <a:t>This vehicle is for custodial, landscaping/grounds maintenance, and pest services and supports any NASA Center or Field Activity. There will be a pool of vendors awarded a Blanket Purchase Agreement (BPA) or Indefinite Delivery Indefinite Quantity (IDIQ). </a:t>
            </a:r>
            <a:r>
              <a:rPr lang="en-US" sz="1900" dirty="0">
                <a:solidFill>
                  <a:srgbClr val="1B1B1B"/>
                </a:solidFill>
              </a:rPr>
              <a:t>Each center will place an order for custodial or landscaping services either upon current contract expiration or upon the exercise of an option period.</a:t>
            </a:r>
          </a:p>
          <a:p>
            <a:pPr marL="0" indent="0" algn="l">
              <a:buNone/>
            </a:pPr>
            <a:r>
              <a:rPr lang="en-US" sz="1900" b="1" i="0" u="sng" strike="noStrike" baseline="0" dirty="0">
                <a:solidFill>
                  <a:srgbClr val="000000"/>
                </a:solidFill>
              </a:rPr>
              <a:t>Current Data:</a:t>
            </a:r>
          </a:p>
          <a:p>
            <a:pPr marL="0" indent="0" algn="l">
              <a:buNone/>
            </a:pPr>
            <a:r>
              <a:rPr lang="en-US" sz="1900" b="0" i="0" u="none" strike="noStrike" baseline="0" dirty="0">
                <a:solidFill>
                  <a:srgbClr val="000000"/>
                </a:solidFill>
              </a:rPr>
              <a:t>Contract # - There are multiple contracts administered at the individual centers.</a:t>
            </a:r>
          </a:p>
          <a:p>
            <a:pPr marL="0" indent="0">
              <a:buNone/>
            </a:pPr>
            <a:r>
              <a:rPr lang="en-US" sz="1900" dirty="0"/>
              <a:t>NAICS – There are multiple NAICS currently used. The anticipated NAICS code for ECLPS is 561210.</a:t>
            </a:r>
          </a:p>
          <a:p>
            <a:pPr marL="0" indent="0" algn="l">
              <a:buNone/>
            </a:pPr>
            <a:r>
              <a:rPr lang="en-US" sz="1900" dirty="0">
                <a:solidFill>
                  <a:srgbClr val="000000"/>
                </a:solidFill>
              </a:rPr>
              <a:t>POP – Various</a:t>
            </a:r>
          </a:p>
          <a:p>
            <a:pPr marL="0" indent="0" algn="l">
              <a:buNone/>
            </a:pPr>
            <a:r>
              <a:rPr lang="en-US" sz="1900" b="0" i="0" u="none" strike="noStrike" baseline="0" dirty="0">
                <a:solidFill>
                  <a:srgbClr val="000000"/>
                </a:solidFill>
              </a:rPr>
              <a:t>Incumbent – </a:t>
            </a:r>
            <a:r>
              <a:rPr lang="en-US" sz="1900" dirty="0">
                <a:solidFill>
                  <a:srgbClr val="000000"/>
                </a:solidFill>
              </a:rPr>
              <a:t>There are multiple contracts administered at the individual centers.</a:t>
            </a:r>
            <a:endParaRPr lang="en-US" sz="1900" b="0" i="0" u="none" strike="noStrike" baseline="0" dirty="0">
              <a:solidFill>
                <a:srgbClr val="000000"/>
              </a:solidFill>
            </a:endParaRPr>
          </a:p>
          <a:p>
            <a:pPr marL="0" indent="0">
              <a:buNone/>
            </a:pPr>
            <a:r>
              <a:rPr lang="en-US" sz="1900" dirty="0">
                <a:solidFill>
                  <a:srgbClr val="000000"/>
                </a:solidFill>
              </a:rPr>
              <a:t>Previously competed as either full and open competition, small business set aside, or set aside to a socioeconomic category. There are various award values.</a:t>
            </a:r>
          </a:p>
          <a:p>
            <a:pPr marL="0" indent="0" algn="l">
              <a:buNone/>
            </a:pPr>
            <a:endParaRPr lang="en-US" sz="1900" b="0" i="0" u="none" strike="noStrike" baseline="0" dirty="0">
              <a:solidFill>
                <a:srgbClr val="000000"/>
              </a:solidFill>
            </a:endParaRPr>
          </a:p>
          <a:p>
            <a:pPr marL="0" indent="0">
              <a:buNone/>
            </a:pPr>
            <a:r>
              <a:rPr lang="en-US" sz="1900" dirty="0"/>
              <a:t>Request for Information/Sources Sought Posted – April 2025 – SAM.gov and GSA </a:t>
            </a:r>
            <a:r>
              <a:rPr lang="en-US" sz="1900" dirty="0" err="1"/>
              <a:t>Ebuy</a:t>
            </a:r>
            <a:r>
              <a:rPr lang="en-US" sz="1900" dirty="0"/>
              <a:t> (80NSSC25Q7015)</a:t>
            </a:r>
            <a:endParaRPr lang="en-US" sz="1900" dirty="0">
              <a:highlight>
                <a:srgbClr val="FFFF00"/>
              </a:highlight>
            </a:endParaRPr>
          </a:p>
          <a:p>
            <a:pPr marL="0" indent="0" algn="l">
              <a:buNone/>
            </a:pPr>
            <a:r>
              <a:rPr lang="en-US" sz="1900" dirty="0"/>
              <a:t>RFQ Released Timeframe – May 2026</a:t>
            </a:r>
          </a:p>
          <a:p>
            <a:pPr marL="0" indent="0" algn="l">
              <a:buNone/>
            </a:pPr>
            <a:r>
              <a:rPr lang="en-US" sz="1900" dirty="0"/>
              <a:t>Competition – Full and Open, Pending Approval – Center’s specific orders may be set aside for small business</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1496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FAE3-4D89-94BD-4639-BD431B02D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81E1C-F15F-FF30-6483-F51BE42E1DB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9E81C596-14A7-E62C-1E00-FEAB8ED6C0D0}"/>
              </a:ext>
            </a:extLst>
          </p:cNvPr>
          <p:cNvSpPr>
            <a:spLocks noGrp="1"/>
          </p:cNvSpPr>
          <p:nvPr>
            <p:ph type="sldNum" sz="quarter" idx="12"/>
          </p:nvPr>
        </p:nvSpPr>
        <p:spPr/>
        <p:txBody>
          <a:bodyPr/>
          <a:lstStyle/>
          <a:p>
            <a:fld id="{7B343593-C7EF-7B4B-9478-17F0C6DC43BC}" type="slidenum">
              <a:rPr lang="en-US" smtClean="0"/>
              <a:t>11</a:t>
            </a:fld>
            <a:endParaRPr lang="en-US" dirty="0"/>
          </a:p>
        </p:txBody>
      </p:sp>
      <p:sp>
        <p:nvSpPr>
          <p:cNvPr id="3" name="Content Placeholder 2">
            <a:extLst>
              <a:ext uri="{FF2B5EF4-FFF2-40B4-BE49-F238E27FC236}">
                <a16:creationId xmlns:a16="http://schemas.microsoft.com/office/drawing/2014/main" id="{961CD810-FE0E-BECB-6C93-C36F730161AA}"/>
              </a:ext>
            </a:extLst>
          </p:cNvPr>
          <p:cNvSpPr>
            <a:spLocks noGrp="1"/>
          </p:cNvSpPr>
          <p:nvPr>
            <p:ph idx="1"/>
          </p:nvPr>
        </p:nvSpPr>
        <p:spPr>
          <a:xfrm>
            <a:off x="389468" y="1159933"/>
            <a:ext cx="11137458" cy="5290563"/>
          </a:xfrm>
        </p:spPr>
        <p:txBody>
          <a:bodyPr>
            <a:normAutofit fontScale="85000" lnSpcReduction="20000"/>
          </a:bodyPr>
          <a:lstStyle/>
          <a:p>
            <a:pPr marL="0" indent="0">
              <a:buSzPct val="175000"/>
              <a:buNone/>
              <a:defRPr/>
            </a:pPr>
            <a:r>
              <a:rPr lang="en-US" sz="2600" b="1" u="sng" dirty="0"/>
              <a:t>Contract Audit Support Services V3</a:t>
            </a:r>
            <a:endParaRPr lang="en-US" sz="2600" b="1" u="sng" dirty="0">
              <a:solidFill>
                <a:schemeClr val="tx1"/>
              </a:solidFill>
            </a:endParaRPr>
          </a:p>
          <a:p>
            <a:pPr marL="0" indent="0" algn="just">
              <a:lnSpc>
                <a:spcPct val="120000"/>
              </a:lnSpc>
              <a:buNone/>
            </a:pPr>
            <a:r>
              <a:rPr lang="en-US" sz="1900" b="0" i="0" dirty="0">
                <a:solidFill>
                  <a:srgbClr val="1B1B1B"/>
                </a:solidFill>
                <a:effectLst/>
              </a:rPr>
              <a:t>Follow-on multiple award BPAs for Contract Audit Support Services (CASS). Contract audit services for NASA contracts and modifications will be conducted by commercial auditors, replacing the previous role of the Defense Contract Audit Agency (DCAA) where NASA is the cognizant agency. These audits are essential for supporting prudent contracting practices by providing procurement officials with accurate financial information and expert advice on contractual matters, as well as assessing the effectiveness, efficiency, and economy of contractor operations.</a:t>
            </a:r>
            <a:r>
              <a:rPr lang="en-US" sz="1900" dirty="0">
                <a:solidFill>
                  <a:srgbClr val="1B1B1B"/>
                </a:solidFill>
              </a:rPr>
              <a:t>.</a:t>
            </a:r>
          </a:p>
          <a:p>
            <a:pPr marL="0" indent="0" algn="l">
              <a:buNone/>
            </a:pPr>
            <a:r>
              <a:rPr lang="en-US" sz="1900" b="1" i="0" u="sng" strike="noStrike" baseline="0" dirty="0">
                <a:solidFill>
                  <a:srgbClr val="000000"/>
                </a:solidFill>
              </a:rPr>
              <a:t>Current Data:</a:t>
            </a:r>
          </a:p>
          <a:p>
            <a:pPr marL="0" indent="0" algn="l">
              <a:buNone/>
            </a:pPr>
            <a:r>
              <a:rPr lang="en-US" sz="1900" b="0" i="0" u="none" strike="noStrike" baseline="0" dirty="0">
                <a:solidFill>
                  <a:srgbClr val="000000"/>
                </a:solidFill>
              </a:rPr>
              <a:t>Contract # Multiple Award</a:t>
            </a:r>
          </a:p>
          <a:p>
            <a:pPr marL="0" indent="0">
              <a:buNone/>
            </a:pPr>
            <a:r>
              <a:rPr lang="en-US" sz="1900" dirty="0"/>
              <a:t>NAICS 541211</a:t>
            </a:r>
          </a:p>
          <a:p>
            <a:pPr marL="0" indent="0" algn="l">
              <a:buNone/>
            </a:pPr>
            <a:r>
              <a:rPr lang="en-US" sz="1900" dirty="0">
                <a:solidFill>
                  <a:srgbClr val="000000"/>
                </a:solidFill>
              </a:rPr>
              <a:t>POP – 10/21/2021– 10/20/2026</a:t>
            </a:r>
          </a:p>
          <a:p>
            <a:pPr marL="0" indent="0" algn="l">
              <a:buNone/>
            </a:pPr>
            <a:r>
              <a:rPr lang="en-US" sz="1900" b="0" i="0" u="none" strike="noStrike" baseline="0" dirty="0">
                <a:solidFill>
                  <a:srgbClr val="000000"/>
                </a:solidFill>
              </a:rPr>
              <a:t>Incumbent – Multiple Award IDIQ</a:t>
            </a:r>
          </a:p>
          <a:p>
            <a:pPr marL="0" indent="0">
              <a:buNone/>
            </a:pPr>
            <a:r>
              <a:rPr lang="en-US" sz="1900" dirty="0">
                <a:solidFill>
                  <a:srgbClr val="000000"/>
                </a:solidFill>
              </a:rPr>
              <a:t>Previously competed as full and open competition with an award amount of $55M</a:t>
            </a:r>
          </a:p>
          <a:p>
            <a:pPr marL="0" indent="0" algn="l">
              <a:buNone/>
            </a:pPr>
            <a:endParaRPr lang="en-US" sz="1900" b="0" i="0" u="none" strike="noStrike" baseline="0" dirty="0">
              <a:solidFill>
                <a:srgbClr val="000000"/>
              </a:solidFill>
            </a:endParaRPr>
          </a:p>
          <a:p>
            <a:pPr marL="0" indent="0" algn="l">
              <a:buNone/>
            </a:pPr>
            <a:r>
              <a:rPr lang="en-US" sz="1900" b="1" dirty="0">
                <a:solidFill>
                  <a:srgbClr val="FF0000"/>
                </a:solidFill>
              </a:rPr>
              <a:t>Request for Information Posting - GSA 80NSSC26Q7009) on 4/17/2026</a:t>
            </a:r>
          </a:p>
          <a:p>
            <a:pPr marL="0" indent="0" algn="l">
              <a:buNone/>
            </a:pPr>
            <a:r>
              <a:rPr lang="en-US" sz="1900" b="1" dirty="0">
                <a:solidFill>
                  <a:srgbClr val="FF0000"/>
                </a:solidFill>
              </a:rPr>
              <a:t>Responses due May 1, 2026 @ 12:00</a:t>
            </a:r>
          </a:p>
          <a:p>
            <a:pPr marL="0" indent="0" algn="l">
              <a:buNone/>
            </a:pPr>
            <a:r>
              <a:rPr lang="en-US" sz="1900" dirty="0"/>
              <a:t>RFP Released Timeframe – May 2026</a:t>
            </a:r>
          </a:p>
          <a:p>
            <a:pPr marL="0" indent="0" algn="l">
              <a:buNone/>
            </a:pPr>
            <a:r>
              <a:rPr lang="en-US" sz="1900" dirty="0"/>
              <a:t>Competition – TBD, based upon market research</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277656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8691-3B73-6A8D-42CA-2CBB0B230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1A565-2F31-630C-F7FB-538536C69743}"/>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7B5EDA7F-8430-9525-69F3-8870B37A9C0B}"/>
              </a:ext>
            </a:extLst>
          </p:cNvPr>
          <p:cNvSpPr>
            <a:spLocks noGrp="1"/>
          </p:cNvSpPr>
          <p:nvPr>
            <p:ph type="sldNum" sz="quarter" idx="12"/>
          </p:nvPr>
        </p:nvSpPr>
        <p:spPr/>
        <p:txBody>
          <a:bodyPr/>
          <a:lstStyle/>
          <a:p>
            <a:fld id="{7B343593-C7EF-7B4B-9478-17F0C6DC43BC}" type="slidenum">
              <a:rPr lang="en-US" smtClean="0"/>
              <a:t>12</a:t>
            </a:fld>
            <a:endParaRPr lang="en-US" dirty="0"/>
          </a:p>
        </p:txBody>
      </p:sp>
      <p:sp>
        <p:nvSpPr>
          <p:cNvPr id="3" name="Content Placeholder 2">
            <a:extLst>
              <a:ext uri="{FF2B5EF4-FFF2-40B4-BE49-F238E27FC236}">
                <a16:creationId xmlns:a16="http://schemas.microsoft.com/office/drawing/2014/main" id="{58895679-6838-8BF2-2CF9-23C2F9E04C7A}"/>
              </a:ext>
            </a:extLst>
          </p:cNvPr>
          <p:cNvSpPr>
            <a:spLocks noGrp="1"/>
          </p:cNvSpPr>
          <p:nvPr>
            <p:ph idx="1"/>
          </p:nvPr>
        </p:nvSpPr>
        <p:spPr>
          <a:xfrm>
            <a:off x="389468" y="1159933"/>
            <a:ext cx="11137458" cy="5290563"/>
          </a:xfrm>
        </p:spPr>
        <p:txBody>
          <a:bodyPr>
            <a:normAutofit fontScale="85000" lnSpcReduction="10000"/>
          </a:bodyPr>
          <a:lstStyle/>
          <a:p>
            <a:pPr marL="0" indent="0">
              <a:buSzPct val="175000"/>
              <a:buNone/>
              <a:defRPr/>
            </a:pPr>
            <a:r>
              <a:rPr lang="en-US" sz="2600" b="1" u="sng" dirty="0"/>
              <a:t>NASA Enterprise Logistics Support Services(NELSS)</a:t>
            </a:r>
            <a:endParaRPr lang="en-US" sz="2600" b="1" u="sng" dirty="0">
              <a:solidFill>
                <a:schemeClr val="tx1"/>
              </a:solidFill>
            </a:endParaRPr>
          </a:p>
          <a:p>
            <a:pPr marL="0" indent="0" algn="just">
              <a:lnSpc>
                <a:spcPct val="120000"/>
              </a:lnSpc>
              <a:buNone/>
            </a:pPr>
            <a:r>
              <a:rPr lang="en-US" sz="1900" b="0" i="0" dirty="0">
                <a:solidFill>
                  <a:srgbClr val="1B1B1B"/>
                </a:solidFill>
                <a:effectLst/>
              </a:rPr>
              <a:t>This vehicle is for an </a:t>
            </a:r>
            <a:r>
              <a:rPr lang="en-US" sz="1900" dirty="0">
                <a:solidFill>
                  <a:srgbClr val="1B1B1B"/>
                </a:solidFill>
              </a:rPr>
              <a:t>Enterprise solution for Logistics Support Services. </a:t>
            </a:r>
            <a:r>
              <a:rPr lang="en-US" sz="1900" b="0" i="0" dirty="0">
                <a:solidFill>
                  <a:srgbClr val="1B1B1B"/>
                </a:solidFill>
                <a:effectLst/>
              </a:rPr>
              <a:t>This will be a multiple award OASIS+ UR and SB Blanket Purchase Agreements (BPAs). </a:t>
            </a:r>
            <a:r>
              <a:rPr lang="en-US" sz="1900" dirty="0">
                <a:solidFill>
                  <a:srgbClr val="1B1B1B"/>
                </a:solidFill>
              </a:rPr>
              <a:t>Each Center will place an order for Logistics services either upon current contract expiration or upon the exercise of an option period, as deem appropriate by the Center.</a:t>
            </a:r>
          </a:p>
          <a:p>
            <a:pPr marL="0" indent="0" algn="l">
              <a:buNone/>
            </a:pPr>
            <a:r>
              <a:rPr lang="en-US" sz="1900" b="1" i="0" u="sng" strike="noStrike" baseline="0" dirty="0">
                <a:solidFill>
                  <a:srgbClr val="000000"/>
                </a:solidFill>
              </a:rPr>
              <a:t>Current Data:</a:t>
            </a:r>
          </a:p>
          <a:p>
            <a:pPr marL="0" indent="0" algn="l">
              <a:buNone/>
            </a:pPr>
            <a:r>
              <a:rPr lang="en-US" sz="1900" b="0" i="0" u="none" strike="noStrike" baseline="0" dirty="0">
                <a:solidFill>
                  <a:srgbClr val="000000"/>
                </a:solidFill>
              </a:rPr>
              <a:t>Contract # - There are multiple contracts administered at the individual centers, some currently stand-alone and some combined with facility operations.</a:t>
            </a:r>
          </a:p>
          <a:p>
            <a:pPr marL="0" indent="0">
              <a:buNone/>
            </a:pPr>
            <a:r>
              <a:rPr lang="en-US" sz="1900" dirty="0"/>
              <a:t>NAICS – The anticipated NAICS code for NELSS is 541614.</a:t>
            </a:r>
          </a:p>
          <a:p>
            <a:pPr marL="0" indent="0" algn="l">
              <a:buNone/>
            </a:pPr>
            <a:r>
              <a:rPr lang="en-US" sz="1900" dirty="0">
                <a:solidFill>
                  <a:srgbClr val="000000"/>
                </a:solidFill>
              </a:rPr>
              <a:t>POP – Various</a:t>
            </a:r>
          </a:p>
          <a:p>
            <a:pPr marL="0" indent="0" algn="l">
              <a:buNone/>
            </a:pPr>
            <a:r>
              <a:rPr lang="en-US" sz="1900" b="0" i="0" u="none" strike="noStrike" baseline="0" dirty="0">
                <a:solidFill>
                  <a:srgbClr val="000000"/>
                </a:solidFill>
              </a:rPr>
              <a:t>Incumbent – </a:t>
            </a:r>
            <a:r>
              <a:rPr lang="en-US" sz="1900" dirty="0">
                <a:solidFill>
                  <a:srgbClr val="000000"/>
                </a:solidFill>
              </a:rPr>
              <a:t>There are multiple contracts administered at the individual centers.</a:t>
            </a:r>
            <a:endParaRPr lang="en-US" sz="1900" b="0" i="0" u="none" strike="noStrike" baseline="0" dirty="0">
              <a:solidFill>
                <a:srgbClr val="000000"/>
              </a:solidFill>
            </a:endParaRPr>
          </a:p>
          <a:p>
            <a:pPr marL="0" indent="0">
              <a:buNone/>
            </a:pPr>
            <a:r>
              <a:rPr lang="en-US" sz="1900" dirty="0">
                <a:solidFill>
                  <a:srgbClr val="000000"/>
                </a:solidFill>
              </a:rPr>
              <a:t>Previously competed as either full and open competition, small business set </a:t>
            </a:r>
            <a:r>
              <a:rPr lang="en-US" sz="1900" dirty="0" err="1">
                <a:solidFill>
                  <a:srgbClr val="000000"/>
                </a:solidFill>
              </a:rPr>
              <a:t>aside,or</a:t>
            </a:r>
            <a:r>
              <a:rPr lang="en-US" sz="1900" dirty="0">
                <a:solidFill>
                  <a:srgbClr val="000000"/>
                </a:solidFill>
              </a:rPr>
              <a:t> set aside to a socioeconomic category. There are various award values.</a:t>
            </a:r>
          </a:p>
          <a:p>
            <a:pPr marL="0" indent="0" algn="l">
              <a:buNone/>
            </a:pPr>
            <a:endParaRPr lang="en-US" sz="1900" b="0" i="0" u="none" strike="noStrike" baseline="0" dirty="0">
              <a:solidFill>
                <a:srgbClr val="000000"/>
              </a:solidFill>
            </a:endParaRPr>
          </a:p>
          <a:p>
            <a:pPr marL="0" indent="0">
              <a:buNone/>
            </a:pPr>
            <a:r>
              <a:rPr lang="en-US" sz="1900" dirty="0"/>
              <a:t>Request for Information/Sources Sought Posted –  March 2026 posted to GSA MAS and April 2026 – posted to OASIS+</a:t>
            </a:r>
          </a:p>
          <a:p>
            <a:pPr marL="0" indent="0">
              <a:buNone/>
            </a:pPr>
            <a:r>
              <a:rPr lang="en-US" sz="1900" dirty="0"/>
              <a:t>RFQ Released Timeframe – May 2026</a:t>
            </a:r>
          </a:p>
          <a:p>
            <a:pPr marL="0" indent="0" algn="l">
              <a:buNone/>
            </a:pPr>
            <a:r>
              <a:rPr lang="en-US" sz="1900" dirty="0"/>
              <a:t>Competition – Full and Open – Center’s specific orders may be set aside for small business</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02511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3F273-D583-FBE0-E97C-E0DA38A1C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F4D5C-99CF-4BA2-1950-13593763320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D259209B-2E33-5476-54C9-F4FD1320166F}"/>
              </a:ext>
            </a:extLst>
          </p:cNvPr>
          <p:cNvSpPr>
            <a:spLocks noGrp="1"/>
          </p:cNvSpPr>
          <p:nvPr>
            <p:ph type="sldNum" sz="quarter" idx="12"/>
          </p:nvPr>
        </p:nvSpPr>
        <p:spPr/>
        <p:txBody>
          <a:bodyPr/>
          <a:lstStyle/>
          <a:p>
            <a:fld id="{7B343593-C7EF-7B4B-9478-17F0C6DC43BC}" type="slidenum">
              <a:rPr lang="en-US" smtClean="0"/>
              <a:t>13</a:t>
            </a:fld>
            <a:endParaRPr lang="en-US" dirty="0"/>
          </a:p>
        </p:txBody>
      </p:sp>
      <p:sp>
        <p:nvSpPr>
          <p:cNvPr id="3" name="Content Placeholder 2">
            <a:extLst>
              <a:ext uri="{FF2B5EF4-FFF2-40B4-BE49-F238E27FC236}">
                <a16:creationId xmlns:a16="http://schemas.microsoft.com/office/drawing/2014/main" id="{5E10B18F-E334-552A-51C7-4798682B06E2}"/>
              </a:ext>
            </a:extLst>
          </p:cNvPr>
          <p:cNvSpPr>
            <a:spLocks noGrp="1"/>
          </p:cNvSpPr>
          <p:nvPr>
            <p:ph idx="1"/>
          </p:nvPr>
        </p:nvSpPr>
        <p:spPr>
          <a:xfrm>
            <a:off x="389468" y="1159933"/>
            <a:ext cx="11137458" cy="5101113"/>
          </a:xfrm>
        </p:spPr>
        <p:txBody>
          <a:bodyPr>
            <a:normAutofit/>
          </a:bodyPr>
          <a:lstStyle/>
          <a:p>
            <a:pPr marL="0" indent="0">
              <a:buSzPct val="175000"/>
              <a:buNone/>
              <a:defRPr/>
            </a:pPr>
            <a:r>
              <a:rPr lang="en-US" sz="2600" b="1" u="sng" dirty="0"/>
              <a:t>NSSC Procurement Division Overview</a:t>
            </a:r>
          </a:p>
          <a:p>
            <a:pPr marL="0" indent="0">
              <a:buSzPct val="175000"/>
              <a:buNone/>
              <a:defRPr/>
            </a:pPr>
            <a:endParaRPr lang="en-US" sz="2600" b="1" u="sng" dirty="0"/>
          </a:p>
          <a:p>
            <a:pPr marL="0" indent="0">
              <a:buSzPct val="175000"/>
              <a:buNone/>
              <a:defRPr/>
            </a:pPr>
            <a:endParaRPr lang="en-US" sz="2600" b="1" u="sng" dirty="0">
              <a:solidFill>
                <a:schemeClr val="tx1"/>
              </a:solidFill>
            </a:endParaRPr>
          </a:p>
          <a:p>
            <a:pPr marL="0" indent="0" algn="l">
              <a:buNone/>
            </a:pPr>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6" name="Table 5">
            <a:extLst>
              <a:ext uri="{FF2B5EF4-FFF2-40B4-BE49-F238E27FC236}">
                <a16:creationId xmlns:a16="http://schemas.microsoft.com/office/drawing/2014/main" id="{5D4E6688-6289-1EC7-8C07-987850FC0920}"/>
              </a:ext>
            </a:extLst>
          </p:cNvPr>
          <p:cNvGraphicFramePr>
            <a:graphicFrameLocks noGrp="1"/>
          </p:cNvGraphicFramePr>
          <p:nvPr/>
        </p:nvGraphicFramePr>
        <p:xfrm>
          <a:off x="457200" y="1762126"/>
          <a:ext cx="11239500" cy="2983230"/>
        </p:xfrm>
        <a:graphic>
          <a:graphicData uri="http://schemas.openxmlformats.org/drawingml/2006/table">
            <a:tbl>
              <a:tblPr/>
              <a:tblGrid>
                <a:gridCol w="4785734">
                  <a:extLst>
                    <a:ext uri="{9D8B030D-6E8A-4147-A177-3AD203B41FA5}">
                      <a16:colId xmlns:a16="http://schemas.microsoft.com/office/drawing/2014/main" val="2912955639"/>
                    </a:ext>
                  </a:extLst>
                </a:gridCol>
                <a:gridCol w="6453766">
                  <a:extLst>
                    <a:ext uri="{9D8B030D-6E8A-4147-A177-3AD203B41FA5}">
                      <a16:colId xmlns:a16="http://schemas.microsoft.com/office/drawing/2014/main" val="3468287565"/>
                    </a:ext>
                  </a:extLst>
                </a:gridCol>
              </a:tblGrid>
              <a:tr h="355521">
                <a:tc>
                  <a:txBody>
                    <a:bodyPr/>
                    <a:lstStyle/>
                    <a:p>
                      <a:pPr algn="l" fontAlgn="b">
                        <a:buNone/>
                      </a:pPr>
                      <a:r>
                        <a:rPr lang="en-US" sz="2400" b="1" i="0" u="none" strike="noStrike" dirty="0">
                          <a:solidFill>
                            <a:srgbClr val="FFFFFF"/>
                          </a:solidFill>
                          <a:effectLst/>
                          <a:latin typeface="Aptos Narrow" panose="020B0004020202020204" pitchFamily="34" charset="0"/>
                        </a:rPr>
                        <a:t>Branch</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2400" b="1" i="0" u="none" strike="noStrike">
                          <a:solidFill>
                            <a:srgbClr val="FFFFFF"/>
                          </a:solidFill>
                          <a:effectLst/>
                          <a:latin typeface="Aptos Narrow" panose="020B0004020202020204" pitchFamily="34" charset="0"/>
                        </a:rPr>
                        <a:t>Scope of Work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15581494"/>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Procurement 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a:solidFill>
                            <a:srgbClr val="000000"/>
                          </a:solidFill>
                          <a:effectLst/>
                          <a:latin typeface="Aptos Narrow" panose="020B0004020202020204" pitchFamily="34" charset="0"/>
                        </a:rPr>
                        <a:t>Enterprise and NSSC Center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34176"/>
                  </a:ext>
                </a:extLst>
              </a:tr>
              <a:tr h="355521">
                <a:tc>
                  <a:txBody>
                    <a:bodyPr/>
                    <a:lstStyle/>
                    <a:p>
                      <a:pPr algn="l" fontAlgn="b">
                        <a:buNone/>
                      </a:pPr>
                      <a:r>
                        <a:rPr lang="en-US" sz="2400" b="0" i="0" u="none" strike="noStrike" dirty="0">
                          <a:solidFill>
                            <a:srgbClr val="000000"/>
                          </a:solidFill>
                          <a:effectLst/>
                          <a:latin typeface="Aptos Narrow" panose="020B0004020202020204" pitchFamily="34" charset="0"/>
                        </a:rPr>
                        <a:t>Center 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a:solidFill>
                            <a:srgbClr val="000000"/>
                          </a:solidFill>
                          <a:effectLst/>
                          <a:latin typeface="Aptos Narrow" panose="020B0004020202020204" pitchFamily="34" charset="0"/>
                        </a:rPr>
                        <a:t>SSC Center Services and 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322008"/>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Simplified Acquisition Threshold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a:solidFill>
                            <a:srgbClr val="000000"/>
                          </a:solidFill>
                          <a:effectLst/>
                          <a:latin typeface="Aptos Narrow" panose="020B0004020202020204" pitchFamily="34" charset="0"/>
                        </a:rPr>
                        <a:t>Awards roughly 3000 POs &lt;= SAT annually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58992925"/>
                  </a:ext>
                </a:extLst>
              </a:tr>
              <a:tr h="355521">
                <a:tc>
                  <a:txBody>
                    <a:bodyPr/>
                    <a:lstStyle/>
                    <a:p>
                      <a:pPr algn="l" fontAlgn="b">
                        <a:buNone/>
                      </a:pPr>
                      <a:r>
                        <a:rPr lang="en-US" sz="2400" b="0" i="0" u="none" strike="noStrike">
                          <a:solidFill>
                            <a:srgbClr val="000000"/>
                          </a:solidFill>
                          <a:effectLst/>
                          <a:latin typeface="Aptos Narrow" panose="020B0004020202020204" pitchFamily="34" charset="0"/>
                        </a:rPr>
                        <a:t>Research Activities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dirty="0">
                          <a:solidFill>
                            <a:srgbClr val="000000"/>
                          </a:solidFill>
                          <a:effectLst/>
                          <a:latin typeface="Aptos Narrow" panose="020B0004020202020204" pitchFamily="34" charset="0"/>
                        </a:rPr>
                        <a:t>Approximately 800 research SBIRs, STTRs and contracts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840203"/>
                  </a:ext>
                </a:extLst>
              </a:tr>
              <a:tr h="643492">
                <a:tc>
                  <a:txBody>
                    <a:bodyPr/>
                    <a:lstStyle/>
                    <a:p>
                      <a:pPr algn="l" fontAlgn="b">
                        <a:buNone/>
                      </a:pPr>
                      <a:r>
                        <a:rPr lang="en-US" sz="2400" b="0" i="0" u="none" strike="noStrike">
                          <a:solidFill>
                            <a:srgbClr val="000000"/>
                          </a:solidFill>
                          <a:effectLst/>
                          <a:latin typeface="Aptos Narrow" panose="020B0004020202020204" pitchFamily="34" charset="0"/>
                        </a:rPr>
                        <a:t>Grants Activities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Approximately 2000 grants awarded annually/6500 administered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2629960"/>
                  </a:ext>
                </a:extLst>
              </a:tr>
            </a:tbl>
          </a:graphicData>
        </a:graphic>
      </p:graphicFrame>
      <p:sp>
        <p:nvSpPr>
          <p:cNvPr id="8" name="Rectangle 7">
            <a:extLst>
              <a:ext uri="{FF2B5EF4-FFF2-40B4-BE49-F238E27FC236}">
                <a16:creationId xmlns:a16="http://schemas.microsoft.com/office/drawing/2014/main" id="{7BCCB7E4-DFC9-6137-4742-B56F436AE370}"/>
              </a:ext>
            </a:extLst>
          </p:cNvPr>
          <p:cNvSpPr/>
          <p:nvPr/>
        </p:nvSpPr>
        <p:spPr>
          <a:xfrm>
            <a:off x="457200" y="2462645"/>
            <a:ext cx="9590809" cy="47798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7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FDD3-B40D-7F8F-42D7-EA740FF00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01AA9-0A0B-48C3-A3DF-F8F71ED80D0F}"/>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C49F7F65-75BC-5231-9946-B131A4CD98A6}"/>
              </a:ext>
            </a:extLst>
          </p:cNvPr>
          <p:cNvSpPr>
            <a:spLocks noGrp="1"/>
          </p:cNvSpPr>
          <p:nvPr>
            <p:ph type="sldNum" sz="quarter" idx="12"/>
          </p:nvPr>
        </p:nvSpPr>
        <p:spPr/>
        <p:txBody>
          <a:bodyPr/>
          <a:lstStyle/>
          <a:p>
            <a:fld id="{7B343593-C7EF-7B4B-9478-17F0C6DC43BC}" type="slidenum">
              <a:rPr lang="en-US" smtClean="0"/>
              <a:t>14</a:t>
            </a:fld>
            <a:endParaRPr lang="en-US" dirty="0"/>
          </a:p>
        </p:txBody>
      </p:sp>
      <p:sp>
        <p:nvSpPr>
          <p:cNvPr id="3" name="Content Placeholder 2">
            <a:extLst>
              <a:ext uri="{FF2B5EF4-FFF2-40B4-BE49-F238E27FC236}">
                <a16:creationId xmlns:a16="http://schemas.microsoft.com/office/drawing/2014/main" id="{D4A5AC43-60D5-E888-FFBB-E79BE43C4056}"/>
              </a:ext>
            </a:extLst>
          </p:cNvPr>
          <p:cNvSpPr>
            <a:spLocks noGrp="1"/>
          </p:cNvSpPr>
          <p:nvPr>
            <p:ph idx="1"/>
          </p:nvPr>
        </p:nvSpPr>
        <p:spPr>
          <a:xfrm>
            <a:off x="389468" y="923925"/>
            <a:ext cx="11137458" cy="5337121"/>
          </a:xfrm>
        </p:spPr>
        <p:txBody>
          <a:bodyPr>
            <a:normAutofit/>
          </a:bodyPr>
          <a:lstStyle/>
          <a:p>
            <a:pPr marL="0" indent="0">
              <a:buSzPct val="175000"/>
              <a:buNone/>
              <a:defRPr/>
            </a:pPr>
            <a:r>
              <a:rPr lang="en-US" sz="2600" b="1" u="sng" dirty="0"/>
              <a:t>Procurement Operations Branch Acquisition Forecast</a:t>
            </a:r>
            <a:r>
              <a:rPr lang="en-US" sz="2600" dirty="0"/>
              <a:t> </a:t>
            </a:r>
            <a:r>
              <a:rPr lang="en-US" sz="2600" dirty="0">
                <a:highlight>
                  <a:srgbClr val="FFFF00"/>
                </a:highlight>
              </a:rPr>
              <a:t>* = Enterprise</a:t>
            </a:r>
            <a:endParaRPr lang="en-US" sz="2600" b="1" u="sng" dirty="0">
              <a:highlight>
                <a:srgbClr val="FFFF00"/>
              </a:highlight>
            </a:endParaRPr>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solidFill>
                <a:schemeClr val="tx1"/>
              </a:solidFill>
            </a:endParaRPr>
          </a:p>
          <a:p>
            <a:pPr marL="0" indent="0" algn="l">
              <a:buNone/>
            </a:pPr>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6" name="Table 5">
            <a:extLst>
              <a:ext uri="{FF2B5EF4-FFF2-40B4-BE49-F238E27FC236}">
                <a16:creationId xmlns:a16="http://schemas.microsoft.com/office/drawing/2014/main" id="{B59C9024-B1E8-2668-D5F7-B7622FD4885F}"/>
              </a:ext>
            </a:extLst>
          </p:cNvPr>
          <p:cNvGraphicFramePr>
            <a:graphicFrameLocks noGrp="1"/>
          </p:cNvGraphicFramePr>
          <p:nvPr/>
        </p:nvGraphicFramePr>
        <p:xfrm>
          <a:off x="389468" y="1306287"/>
          <a:ext cx="11802531" cy="5444439"/>
        </p:xfrm>
        <a:graphic>
          <a:graphicData uri="http://schemas.openxmlformats.org/drawingml/2006/table">
            <a:tbl>
              <a:tblPr/>
              <a:tblGrid>
                <a:gridCol w="5516408">
                  <a:extLst>
                    <a:ext uri="{9D8B030D-6E8A-4147-A177-3AD203B41FA5}">
                      <a16:colId xmlns:a16="http://schemas.microsoft.com/office/drawing/2014/main" val="1810304292"/>
                    </a:ext>
                  </a:extLst>
                </a:gridCol>
                <a:gridCol w="4733012">
                  <a:extLst>
                    <a:ext uri="{9D8B030D-6E8A-4147-A177-3AD203B41FA5}">
                      <a16:colId xmlns:a16="http://schemas.microsoft.com/office/drawing/2014/main" val="2771523995"/>
                    </a:ext>
                  </a:extLst>
                </a:gridCol>
                <a:gridCol w="1553111">
                  <a:extLst>
                    <a:ext uri="{9D8B030D-6E8A-4147-A177-3AD203B41FA5}">
                      <a16:colId xmlns:a16="http://schemas.microsoft.com/office/drawing/2014/main" val="2508694238"/>
                    </a:ext>
                  </a:extLst>
                </a:gridCol>
              </a:tblGrid>
              <a:tr h="213771">
                <a:tc>
                  <a:txBody>
                    <a:bodyPr/>
                    <a:lstStyle/>
                    <a:p>
                      <a:pPr algn="l" fontAlgn="b">
                        <a:buNone/>
                      </a:pPr>
                      <a:r>
                        <a:rPr lang="en-US" sz="1600" b="1" i="0" u="none" strike="noStrike" dirty="0">
                          <a:solidFill>
                            <a:srgbClr val="FFFFFF"/>
                          </a:solidFill>
                          <a:effectLst/>
                          <a:latin typeface="Aptos Narrow" panose="020B0004020202020204" pitchFamily="34" charset="0"/>
                        </a:rPr>
                        <a:t>Contract</a:t>
                      </a:r>
                    </a:p>
                  </a:txBody>
                  <a:tcPr marL="7269" marR="7269" marT="72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600" b="1" i="0" u="none" strike="noStrike">
                          <a:solidFill>
                            <a:srgbClr val="FFFFFF"/>
                          </a:solidFill>
                          <a:effectLst/>
                          <a:latin typeface="Aptos Narrow" panose="020B0004020202020204" pitchFamily="34" charset="0"/>
                        </a:rPr>
                        <a:t>Scope</a:t>
                      </a:r>
                    </a:p>
                  </a:txBody>
                  <a:tcPr marL="7269" marR="7269" marT="7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600" b="1" i="0" u="none" strike="noStrike">
                          <a:solidFill>
                            <a:srgbClr val="FFFFFF"/>
                          </a:solidFill>
                          <a:effectLst/>
                          <a:latin typeface="Aptos Narrow" panose="020B0004020202020204" pitchFamily="34" charset="0"/>
                        </a:rPr>
                        <a:t>Expiration Date</a:t>
                      </a:r>
                    </a:p>
                  </a:txBody>
                  <a:tcPr marL="7269" marR="7269" marT="72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034007987"/>
                  </a:ext>
                </a:extLst>
              </a:tr>
              <a:tr h="421354">
                <a:tc>
                  <a:txBody>
                    <a:bodyPr/>
                    <a:lstStyle/>
                    <a:p>
                      <a:pPr algn="ctr" fontAlgn="ctr">
                        <a:buNone/>
                      </a:pPr>
                      <a:r>
                        <a:rPr lang="en-US" sz="1600" b="0" i="0" u="none" strike="noStrike" dirty="0">
                          <a:solidFill>
                            <a:srgbClr val="000000"/>
                          </a:solidFill>
                          <a:effectLst/>
                          <a:latin typeface="Aptos Narrow" panose="020B0004020202020204" pitchFamily="34" charset="0"/>
                        </a:rPr>
                        <a:t>Agency-wide Master Planning Contracts*</a:t>
                      </a:r>
                    </a:p>
                    <a:p>
                      <a:pPr algn="ctr" fontAlgn="ctr">
                        <a:buNone/>
                      </a:pPr>
                      <a:r>
                        <a:rPr lang="en-US" sz="1600" b="0" i="0" u="none" strike="noStrike" dirty="0">
                          <a:solidFill>
                            <a:srgbClr val="000000"/>
                          </a:solidFill>
                          <a:effectLst/>
                          <a:latin typeface="Aptos Narrow" panose="020B0004020202020204" pitchFamily="34" charset="0"/>
                        </a:rPr>
                        <a:t>All Centers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Real Property Master Planning</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6/14/2027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9195307"/>
                  </a:ext>
                </a:extLst>
              </a:tr>
              <a:tr h="213771">
                <a:tc>
                  <a:txBody>
                    <a:bodyPr/>
                    <a:lstStyle/>
                    <a:p>
                      <a:pPr algn="ctr" fontAlgn="ctr">
                        <a:buNone/>
                      </a:pPr>
                      <a:endParaRPr lang="fr-FR"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600" b="0" i="0" u="none" strike="noStrike" dirty="0">
                        <a:solidFill>
                          <a:srgbClr val="000000"/>
                        </a:solidFill>
                        <a:effectLst/>
                        <a:latin typeface="Aptos Narrow" panose="020B0004020202020204" pitchFamily="34" charset="0"/>
                      </a:endParaRP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0665075"/>
                  </a:ext>
                </a:extLst>
              </a:tr>
              <a:tr h="1459270">
                <a:tc>
                  <a:txBody>
                    <a:bodyPr/>
                    <a:lstStyle/>
                    <a:p>
                      <a:pPr algn="ctr" fontAlgn="ctr">
                        <a:buNone/>
                      </a:pPr>
                      <a:r>
                        <a:rPr lang="fr-FR" sz="1600" b="0" i="0" u="none" strike="noStrike" dirty="0">
                          <a:solidFill>
                            <a:srgbClr val="000000"/>
                          </a:solidFill>
                          <a:effectLst/>
                          <a:latin typeface="Aptos Narrow" panose="020B0004020202020204" pitchFamily="34" charset="0"/>
                        </a:rPr>
                        <a:t>Multiple </a:t>
                      </a:r>
                      <a:r>
                        <a:rPr lang="fr-FR" sz="1600" b="0" i="0" u="none" strike="noStrike" dirty="0" err="1">
                          <a:solidFill>
                            <a:srgbClr val="000000"/>
                          </a:solidFill>
                          <a:effectLst/>
                          <a:latin typeface="Aptos Narrow" panose="020B0004020202020204" pitchFamily="34" charset="0"/>
                        </a:rPr>
                        <a:t>Award</a:t>
                      </a:r>
                      <a:r>
                        <a:rPr lang="fr-FR" sz="1600" b="0" i="0" u="none" strike="noStrike" dirty="0">
                          <a:solidFill>
                            <a:srgbClr val="000000"/>
                          </a:solidFill>
                          <a:effectLst/>
                          <a:latin typeface="Aptos Narrow" panose="020B0004020202020204" pitchFamily="34" charset="0"/>
                        </a:rPr>
                        <a:t> Construction </a:t>
                      </a:r>
                      <a:r>
                        <a:rPr lang="fr-FR" sz="1600" b="0" i="0" u="none" strike="noStrike" dirty="0" err="1">
                          <a:solidFill>
                            <a:srgbClr val="000000"/>
                          </a:solidFill>
                          <a:effectLst/>
                          <a:latin typeface="Aptos Narrow" panose="020B0004020202020204" pitchFamily="34" charset="0"/>
                        </a:rPr>
                        <a:t>Contracts</a:t>
                      </a:r>
                      <a:r>
                        <a:rPr lang="fr-FR" sz="1600" b="0" i="0" u="none" strike="noStrike" dirty="0">
                          <a:solidFill>
                            <a:srgbClr val="000000"/>
                          </a:solidFill>
                          <a:effectLst/>
                          <a:latin typeface="Aptos Narrow" panose="020B0004020202020204" pitchFamily="34" charset="0"/>
                        </a:rPr>
                        <a:t> (MACC)*</a:t>
                      </a:r>
                    </a:p>
                    <a:p>
                      <a:pPr algn="ctr" fontAlgn="ctr">
                        <a:buNone/>
                      </a:pPr>
                      <a:r>
                        <a:rPr lang="fr-FR" sz="1600" b="0" i="0" u="none" strike="noStrike" dirty="0">
                          <a:solidFill>
                            <a:srgbClr val="000000"/>
                          </a:solidFill>
                          <a:effectLst/>
                          <a:latin typeface="Aptos Narrow" panose="020B0004020202020204" pitchFamily="34" charset="0"/>
                        </a:rPr>
                        <a:t>Kennedy Space Center (KSC)</a:t>
                      </a:r>
                    </a:p>
                    <a:p>
                      <a:pPr algn="ctr" fontAlgn="ctr">
                        <a:buNone/>
                      </a:pPr>
                      <a:r>
                        <a:rPr lang="fr-FR" sz="1600" b="0" i="0" u="none" strike="noStrike" dirty="0">
                          <a:solidFill>
                            <a:srgbClr val="000000"/>
                          </a:solidFill>
                          <a:effectLst/>
                          <a:latin typeface="Aptos Narrow" panose="020B0004020202020204" pitchFamily="34" charset="0"/>
                        </a:rPr>
                        <a:t>Stennis Space Center (SSC)</a:t>
                      </a:r>
                    </a:p>
                    <a:p>
                      <a:pPr algn="ctr" fontAlgn="ctr">
                        <a:buNone/>
                      </a:pPr>
                      <a:r>
                        <a:rPr lang="fr-FR" sz="1600" b="0" i="0" u="none" strike="noStrike" dirty="0">
                          <a:solidFill>
                            <a:srgbClr val="000000"/>
                          </a:solidFill>
                          <a:effectLst/>
                          <a:latin typeface="Aptos Narrow" panose="020B0004020202020204" pitchFamily="34" charset="0"/>
                        </a:rPr>
                        <a:t>Johnson Space Center (JSC) to </a:t>
                      </a:r>
                      <a:r>
                        <a:rPr lang="fr-FR" sz="1600" b="0" i="0" u="none" strike="noStrike" dirty="0" err="1">
                          <a:solidFill>
                            <a:srgbClr val="000000"/>
                          </a:solidFill>
                          <a:effectLst/>
                          <a:latin typeface="Aptos Narrow" panose="020B0004020202020204" pitchFamily="34" charset="0"/>
                        </a:rPr>
                        <a:t>include</a:t>
                      </a:r>
                      <a:r>
                        <a:rPr lang="fr-FR" sz="1600" b="0" i="0" u="none" strike="noStrike" dirty="0">
                          <a:solidFill>
                            <a:srgbClr val="000000"/>
                          </a:solidFill>
                          <a:effectLst/>
                          <a:latin typeface="Aptos Narrow" panose="020B0004020202020204" pitchFamily="34" charset="0"/>
                        </a:rPr>
                        <a:t> White Sands Facility</a:t>
                      </a:r>
                    </a:p>
                    <a:p>
                      <a:pPr algn="ctr" fontAlgn="ctr">
                        <a:buNone/>
                      </a:pPr>
                      <a:r>
                        <a:rPr lang="fr-FR" sz="1600" b="0" i="0" u="none" strike="noStrike" dirty="0">
                          <a:solidFill>
                            <a:srgbClr val="000000"/>
                          </a:solidFill>
                          <a:effectLst/>
                          <a:latin typeface="Aptos Narrow" panose="020B0004020202020204" pitchFamily="34" charset="0"/>
                        </a:rPr>
                        <a:t>Marshall Space Flight Center (MSFC) to </a:t>
                      </a:r>
                      <a:r>
                        <a:rPr lang="fr-FR" sz="1600" b="0" i="0" u="none" strike="noStrike" dirty="0" err="1">
                          <a:solidFill>
                            <a:srgbClr val="000000"/>
                          </a:solidFill>
                          <a:effectLst/>
                          <a:latin typeface="Aptos Narrow" panose="020B0004020202020204" pitchFamily="34" charset="0"/>
                        </a:rPr>
                        <a:t>include</a:t>
                      </a:r>
                      <a:r>
                        <a:rPr lang="fr-FR" sz="1600" b="0" i="0" u="none" strike="noStrike" dirty="0">
                          <a:solidFill>
                            <a:srgbClr val="000000"/>
                          </a:solidFill>
                          <a:effectLst/>
                          <a:latin typeface="Aptos Narrow" panose="020B0004020202020204" pitchFamily="34" charset="0"/>
                        </a:rPr>
                        <a:t> Michoud </a:t>
                      </a:r>
                      <a:r>
                        <a:rPr lang="fr-FR" sz="1600" b="0" i="0" u="none" strike="noStrike" dirty="0" err="1">
                          <a:solidFill>
                            <a:srgbClr val="000000"/>
                          </a:solidFill>
                          <a:effectLst/>
                          <a:latin typeface="Aptos Narrow" panose="020B0004020202020204" pitchFamily="34" charset="0"/>
                        </a:rPr>
                        <a:t>Assembly</a:t>
                      </a:r>
                      <a:r>
                        <a:rPr lang="fr-FR" sz="1600" b="0" i="0" u="none" strike="noStrike" dirty="0">
                          <a:solidFill>
                            <a:srgbClr val="000000"/>
                          </a:solidFill>
                          <a:effectLst/>
                          <a:latin typeface="Aptos Narrow" panose="020B0004020202020204" pitchFamily="34" charset="0"/>
                        </a:rPr>
                        <a:t> Facility</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Construction</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US" sz="1600" b="0" i="0" u="none" strike="noStrike" dirty="0">
                          <a:solidFill>
                            <a:srgbClr val="000000"/>
                          </a:solidFill>
                          <a:effectLst/>
                          <a:latin typeface="Aptos Narrow" panose="020B0004020202020204" pitchFamily="34" charset="0"/>
                        </a:rPr>
                        <a:t>10/23/2027</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69037071"/>
                  </a:ext>
                </a:extLst>
              </a:tr>
              <a:tr h="2137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1600" b="0" i="0" u="none" strike="noStrike" dirty="0">
                        <a:solidFill>
                          <a:srgbClr val="000000"/>
                        </a:solidFill>
                        <a:effectLst/>
                        <a:latin typeface="Aptos Narrow" panose="020B0004020202020204" pitchFamily="34" charset="0"/>
                      </a:endParaRP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940316"/>
                  </a:ext>
                </a:extLst>
              </a:tr>
              <a:tr h="14592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Aptos Narrow" panose="020B0004020202020204" pitchFamily="34" charset="0"/>
                        </a:rPr>
                        <a:t>Multi-Center Administrative Support Services (MCASS)*</a:t>
                      </a:r>
                    </a:p>
                    <a:p>
                      <a:pPr algn="ctr" fontAlgn="ctr">
                        <a:buNone/>
                      </a:pPr>
                      <a:r>
                        <a:rPr lang="fr-FR" sz="1600" b="0" i="0" u="none" strike="noStrike" dirty="0">
                          <a:solidFill>
                            <a:srgbClr val="000000"/>
                          </a:solidFill>
                          <a:effectLst/>
                          <a:latin typeface="Aptos Narrow" panose="020B0004020202020204" pitchFamily="34" charset="0"/>
                        </a:rPr>
                        <a:t>Kennedy Space Center (KSC)</a:t>
                      </a:r>
                    </a:p>
                    <a:p>
                      <a:pPr algn="ctr" fontAlgn="ctr">
                        <a:buNone/>
                      </a:pPr>
                      <a:r>
                        <a:rPr lang="fr-FR" sz="1600" b="0" i="0" u="none" strike="noStrike" dirty="0">
                          <a:solidFill>
                            <a:srgbClr val="000000"/>
                          </a:solidFill>
                          <a:effectLst/>
                          <a:latin typeface="Aptos Narrow" panose="020B0004020202020204" pitchFamily="34" charset="0"/>
                        </a:rPr>
                        <a:t>Stennis Space Center (SSC)</a:t>
                      </a:r>
                    </a:p>
                    <a:p>
                      <a:pPr algn="ctr" fontAlgn="ctr">
                        <a:buNone/>
                      </a:pPr>
                      <a:r>
                        <a:rPr lang="fr-FR" sz="1600" b="0" i="0" u="none" strike="noStrike" dirty="0">
                          <a:solidFill>
                            <a:srgbClr val="000000"/>
                          </a:solidFill>
                          <a:effectLst/>
                          <a:latin typeface="Aptos Narrow" panose="020B0004020202020204" pitchFamily="34" charset="0"/>
                        </a:rPr>
                        <a:t>Johnson Space Center (JSC) to </a:t>
                      </a:r>
                      <a:r>
                        <a:rPr lang="fr-FR" sz="1600" b="0" i="0" u="none" strike="noStrike" dirty="0" err="1">
                          <a:solidFill>
                            <a:srgbClr val="000000"/>
                          </a:solidFill>
                          <a:effectLst/>
                          <a:latin typeface="Aptos Narrow" panose="020B0004020202020204" pitchFamily="34" charset="0"/>
                        </a:rPr>
                        <a:t>include</a:t>
                      </a:r>
                      <a:r>
                        <a:rPr lang="fr-FR" sz="1600" b="0" i="0" u="none" strike="noStrike" dirty="0">
                          <a:solidFill>
                            <a:srgbClr val="000000"/>
                          </a:solidFill>
                          <a:effectLst/>
                          <a:latin typeface="Aptos Narrow" panose="020B0004020202020204" pitchFamily="34" charset="0"/>
                        </a:rPr>
                        <a:t> White Sands Facility</a:t>
                      </a:r>
                    </a:p>
                    <a:p>
                      <a:pPr algn="ctr" fontAlgn="ctr">
                        <a:buNone/>
                      </a:pPr>
                      <a:r>
                        <a:rPr lang="fr-FR" sz="1600" b="0" i="0" u="none" strike="noStrike" dirty="0">
                          <a:solidFill>
                            <a:srgbClr val="000000"/>
                          </a:solidFill>
                          <a:effectLst/>
                          <a:latin typeface="Aptos Narrow" panose="020B0004020202020204" pitchFamily="34" charset="0"/>
                        </a:rPr>
                        <a:t>Marshall Space Flight Center (MSFC) to </a:t>
                      </a:r>
                      <a:r>
                        <a:rPr lang="fr-FR" sz="1600" b="0" i="0" u="none" strike="noStrike" dirty="0" err="1">
                          <a:solidFill>
                            <a:srgbClr val="000000"/>
                          </a:solidFill>
                          <a:effectLst/>
                          <a:latin typeface="Aptos Narrow" panose="020B0004020202020204" pitchFamily="34" charset="0"/>
                        </a:rPr>
                        <a:t>include</a:t>
                      </a:r>
                      <a:r>
                        <a:rPr lang="fr-FR" sz="1600" b="0" i="0" u="none" strike="noStrike" dirty="0">
                          <a:solidFill>
                            <a:srgbClr val="000000"/>
                          </a:solidFill>
                          <a:effectLst/>
                          <a:latin typeface="Aptos Narrow" panose="020B0004020202020204" pitchFamily="34" charset="0"/>
                        </a:rPr>
                        <a:t> Michoud </a:t>
                      </a:r>
                      <a:r>
                        <a:rPr lang="fr-FR" sz="1600" b="0" i="0" u="none" strike="noStrike" dirty="0" err="1">
                          <a:solidFill>
                            <a:srgbClr val="000000"/>
                          </a:solidFill>
                          <a:effectLst/>
                          <a:latin typeface="Aptos Narrow" panose="020B0004020202020204" pitchFamily="34" charset="0"/>
                        </a:rPr>
                        <a:t>Assembly</a:t>
                      </a:r>
                      <a:r>
                        <a:rPr lang="fr-FR" sz="1600" b="0" i="0" u="none" strike="noStrike" dirty="0">
                          <a:solidFill>
                            <a:srgbClr val="000000"/>
                          </a:solidFill>
                          <a:effectLst/>
                          <a:latin typeface="Aptos Narrow" panose="020B0004020202020204" pitchFamily="34" charset="0"/>
                        </a:rPr>
                        <a:t> Facility</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Administrative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US" sz="1600" b="0" i="0" u="none" strike="noStrike" dirty="0">
                          <a:solidFill>
                            <a:srgbClr val="000000"/>
                          </a:solidFill>
                          <a:effectLst/>
                          <a:latin typeface="Aptos Narrow" panose="020B0004020202020204" pitchFamily="34" charset="0"/>
                        </a:rPr>
                        <a:t>3/31/2030</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50586155"/>
                  </a:ext>
                </a:extLst>
              </a:tr>
              <a:tr h="2137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endParaRPr lang="en-US" sz="1600" b="0" i="0" u="none" strike="noStrike" dirty="0">
                        <a:solidFill>
                          <a:srgbClr val="000000"/>
                        </a:solidFill>
                        <a:effectLst/>
                        <a:latin typeface="Aptos Narrow" panose="020B0004020202020204" pitchFamily="34" charset="0"/>
                      </a:endParaRP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7177014"/>
                  </a:ext>
                </a:extLst>
              </a:tr>
              <a:tr h="2137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Aptos Narrow" panose="020B0004020202020204" pitchFamily="34" charset="0"/>
                        </a:rPr>
                        <a:t>Laboratory Services Contract</a:t>
                      </a: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ptos Narrow" panose="020B0004020202020204" pitchFamily="34" charset="0"/>
                        </a:rPr>
                        <a:t>Laboratory Services (Calibration/Metrology)</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2/28/2031</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657215"/>
                  </a:ext>
                </a:extLst>
              </a:tr>
              <a:tr h="2137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4322968"/>
                  </a:ext>
                </a:extLst>
              </a:tr>
              <a:tr h="2137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0" i="0" u="none" strike="noStrike" dirty="0" err="1">
                          <a:solidFill>
                            <a:srgbClr val="000000"/>
                          </a:solidFill>
                          <a:effectLst/>
                          <a:latin typeface="Aptos Narrow" panose="020B0004020202020204" pitchFamily="34" charset="0"/>
                        </a:rPr>
                        <a:t>Various</a:t>
                      </a:r>
                      <a:r>
                        <a:rPr lang="fr-FR" sz="1600" b="0" i="0" u="none" strike="noStrike" dirty="0">
                          <a:solidFill>
                            <a:srgbClr val="000000"/>
                          </a:solidFill>
                          <a:effectLst/>
                          <a:latin typeface="Aptos Narrow" panose="020B0004020202020204" pitchFamily="34" charset="0"/>
                        </a:rPr>
                        <a:t> </a:t>
                      </a:r>
                      <a:r>
                        <a:rPr lang="fr-FR" sz="1600" b="0" i="0" u="none" strike="noStrike" dirty="0" err="1">
                          <a:solidFill>
                            <a:srgbClr val="000000"/>
                          </a:solidFill>
                          <a:effectLst/>
                          <a:latin typeface="Aptos Narrow" panose="020B0004020202020204" pitchFamily="34" charset="0"/>
                        </a:rPr>
                        <a:t>Propellant</a:t>
                      </a:r>
                      <a:r>
                        <a:rPr lang="fr-FR" sz="1600" b="0" i="0" u="none" strike="noStrike" dirty="0">
                          <a:solidFill>
                            <a:srgbClr val="000000"/>
                          </a:solidFill>
                          <a:effectLst/>
                          <a:latin typeface="Aptos Narrow" panose="020B0004020202020204" pitchFamily="34" charset="0"/>
                        </a:rPr>
                        <a:t> </a:t>
                      </a:r>
                      <a:r>
                        <a:rPr lang="fr-FR" sz="1600" b="0" i="0" u="none" strike="noStrike" dirty="0" err="1">
                          <a:solidFill>
                            <a:srgbClr val="000000"/>
                          </a:solidFill>
                          <a:effectLst/>
                          <a:latin typeface="Aptos Narrow" panose="020B0004020202020204" pitchFamily="34" charset="0"/>
                        </a:rPr>
                        <a:t>Task</a:t>
                      </a:r>
                      <a:r>
                        <a:rPr lang="fr-FR" sz="1600" b="0" i="0" u="none" strike="noStrike" dirty="0">
                          <a:solidFill>
                            <a:srgbClr val="000000"/>
                          </a:solidFill>
                          <a:effectLst/>
                          <a:latin typeface="Aptos Narrow" panose="020B0004020202020204" pitchFamily="34" charset="0"/>
                        </a:rPr>
                        <a:t> </a:t>
                      </a:r>
                      <a:r>
                        <a:rPr lang="fr-FR" sz="1600" b="0" i="0" u="none" strike="noStrike" dirty="0" err="1">
                          <a:solidFill>
                            <a:srgbClr val="000000"/>
                          </a:solidFill>
                          <a:effectLst/>
                          <a:latin typeface="Aptos Narrow" panose="020B0004020202020204" pitchFamily="34" charset="0"/>
                        </a:rPr>
                        <a:t>Orders</a:t>
                      </a:r>
                      <a:endParaRPr lang="fr-FR"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600" b="0" i="0" u="none" strike="noStrike" dirty="0">
                          <a:solidFill>
                            <a:srgbClr val="000000"/>
                          </a:solidFill>
                          <a:effectLst/>
                          <a:latin typeface="Aptos Narrow" panose="020B0004020202020204" pitchFamily="34" charset="0"/>
                        </a:rPr>
                        <a:t>Propellants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dirty="0">
                          <a:solidFill>
                            <a:srgbClr val="000000"/>
                          </a:solidFill>
                          <a:effectLst/>
                          <a:latin typeface="Aptos Narrow" panose="020B0004020202020204" pitchFamily="34" charset="0"/>
                        </a:rPr>
                        <a:t>Various</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1520344"/>
                  </a:ext>
                </a:extLst>
              </a:tr>
              <a:tr h="213771">
                <a:tc>
                  <a:txBody>
                    <a:bodyPr/>
                    <a:lstStyle/>
                    <a:p>
                      <a:pPr algn="ctr" fontAlgn="ctr">
                        <a:buNone/>
                      </a:pPr>
                      <a:endParaRPr lang="fr-FR"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endParaRPr lang="en-US" sz="1600" b="0" i="0" u="none" strike="noStrike">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endParaRPr lang="en-US" sz="1600" b="0" i="0" u="none" strike="noStrike" dirty="0">
                        <a:solidFill>
                          <a:srgbClr val="000000"/>
                        </a:solidFill>
                        <a:effectLst/>
                        <a:latin typeface="Aptos Narrow" panose="020B0004020202020204" pitchFamily="34" charset="0"/>
                      </a:endParaRP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789777"/>
                  </a:ext>
                </a:extLst>
              </a:tr>
            </a:tbl>
          </a:graphicData>
        </a:graphic>
      </p:graphicFrame>
    </p:spTree>
    <p:extLst>
      <p:ext uri="{BB962C8B-B14F-4D97-AF65-F5344CB8AC3E}">
        <p14:creationId xmlns:p14="http://schemas.microsoft.com/office/powerpoint/2010/main" val="2990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p:cNvSpPr>
            <a:spLocks noGrp="1"/>
          </p:cNvSpPr>
          <p:nvPr>
            <p:ph type="sldNum" sz="quarter" idx="12"/>
          </p:nvPr>
        </p:nvSpPr>
        <p:spPr/>
        <p:txBody>
          <a:bodyPr/>
          <a:lstStyle/>
          <a:p>
            <a:fld id="{7B343593-C7EF-7B4B-9478-17F0C6DC43BC}" type="slidenum">
              <a:rPr lang="en-US" smtClean="0"/>
              <a:t>15</a:t>
            </a:fld>
            <a:endParaRPr lang="en-US" dirty="0"/>
          </a:p>
        </p:txBody>
      </p:sp>
      <p:sp>
        <p:nvSpPr>
          <p:cNvPr id="3" name="Content Placeholder 2"/>
          <p:cNvSpPr>
            <a:spLocks noGrp="1"/>
          </p:cNvSpPr>
          <p:nvPr>
            <p:ph idx="1"/>
          </p:nvPr>
        </p:nvSpPr>
        <p:spPr>
          <a:xfrm>
            <a:off x="389468" y="1159933"/>
            <a:ext cx="11137458" cy="5101113"/>
          </a:xfrm>
        </p:spPr>
        <p:txBody>
          <a:bodyPr>
            <a:normAutofit/>
          </a:bodyPr>
          <a:lstStyle/>
          <a:p>
            <a:pPr marL="0" indent="0">
              <a:buSzPct val="175000"/>
              <a:buNone/>
              <a:defRPr/>
            </a:pPr>
            <a:r>
              <a:rPr lang="en-US" sz="2600" b="1" u="sng" dirty="0"/>
              <a:t>Agency-Wide Master Planning (AMP) IDIQ Contracts</a:t>
            </a:r>
          </a:p>
          <a:p>
            <a:pPr marL="0" indent="0">
              <a:buSzPct val="175000"/>
              <a:buNone/>
              <a:defRPr/>
            </a:pPr>
            <a:r>
              <a:rPr lang="en-US" sz="1800" dirty="0"/>
              <a:t>NASA utilizes AMP contracts to procure services supporting </a:t>
            </a:r>
            <a:r>
              <a:rPr lang="en-US" sz="1800" b="1" dirty="0"/>
              <a:t>real property and infrastructure planning</a:t>
            </a:r>
            <a:r>
              <a:rPr lang="en-US" sz="1800" dirty="0"/>
              <a:t> across all Centers. These contracts provide comprehensive planning solutions that align facilities, land use, and capital investments with mission requirements. The contractors deliver planning products and studies to support long-term Agency strategy, modernization, and sustainability initiatives.</a:t>
            </a:r>
            <a:endParaRPr lang="en-US" sz="1800" dirty="0">
              <a:solidFill>
                <a:srgbClr val="1B1B1B"/>
              </a:solidFill>
            </a:endParaRP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5" name="Table 4">
            <a:extLst>
              <a:ext uri="{FF2B5EF4-FFF2-40B4-BE49-F238E27FC236}">
                <a16:creationId xmlns:a16="http://schemas.microsoft.com/office/drawing/2014/main" id="{A0B03F28-00EC-08B1-25DB-2F51A9B779EE}"/>
              </a:ext>
            </a:extLst>
          </p:cNvPr>
          <p:cNvGraphicFramePr>
            <a:graphicFrameLocks noGrp="1"/>
          </p:cNvGraphicFramePr>
          <p:nvPr/>
        </p:nvGraphicFramePr>
        <p:xfrm>
          <a:off x="859970" y="2787173"/>
          <a:ext cx="9786256" cy="3200400"/>
        </p:xfrm>
        <a:graphic>
          <a:graphicData uri="http://schemas.openxmlformats.org/drawingml/2006/table">
            <a:tbl>
              <a:tblPr/>
              <a:tblGrid>
                <a:gridCol w="2446564">
                  <a:extLst>
                    <a:ext uri="{9D8B030D-6E8A-4147-A177-3AD203B41FA5}">
                      <a16:colId xmlns:a16="http://schemas.microsoft.com/office/drawing/2014/main" val="1841140849"/>
                    </a:ext>
                  </a:extLst>
                </a:gridCol>
                <a:gridCol w="2446564">
                  <a:extLst>
                    <a:ext uri="{9D8B030D-6E8A-4147-A177-3AD203B41FA5}">
                      <a16:colId xmlns:a16="http://schemas.microsoft.com/office/drawing/2014/main" val="1602592129"/>
                    </a:ext>
                  </a:extLst>
                </a:gridCol>
                <a:gridCol w="2446564">
                  <a:extLst>
                    <a:ext uri="{9D8B030D-6E8A-4147-A177-3AD203B41FA5}">
                      <a16:colId xmlns:a16="http://schemas.microsoft.com/office/drawing/2014/main" val="2399471241"/>
                    </a:ext>
                  </a:extLst>
                </a:gridCol>
                <a:gridCol w="2446564">
                  <a:extLst>
                    <a:ext uri="{9D8B030D-6E8A-4147-A177-3AD203B41FA5}">
                      <a16:colId xmlns:a16="http://schemas.microsoft.com/office/drawing/2014/main" val="300216482"/>
                    </a:ext>
                  </a:extLst>
                </a:gridCol>
              </a:tblGrid>
              <a:tr h="565971">
                <a:tc>
                  <a:txBody>
                    <a:bodyPr/>
                    <a:lstStyle/>
                    <a:p>
                      <a:pPr>
                        <a:buNone/>
                      </a:pPr>
                      <a:r>
                        <a:rPr lang="en-US" b="1"/>
                        <a:t>Contract #</a:t>
                      </a:r>
                      <a:endParaRPr lang="en-US"/>
                    </a:p>
                  </a:txBody>
                  <a:tcPr anchor="ctr">
                    <a:lnL>
                      <a:noFill/>
                    </a:lnL>
                    <a:lnR>
                      <a:noFill/>
                    </a:lnR>
                    <a:lnT>
                      <a:noFill/>
                    </a:lnT>
                    <a:lnB>
                      <a:noFill/>
                    </a:lnB>
                    <a:noFill/>
                  </a:tcPr>
                </a:tc>
                <a:tc>
                  <a:txBody>
                    <a:bodyPr/>
                    <a:lstStyle/>
                    <a:p>
                      <a:pPr>
                        <a:buNone/>
                      </a:pPr>
                      <a:r>
                        <a:rPr lang="en-US" b="1" dirty="0"/>
                        <a:t>Contractor</a:t>
                      </a:r>
                      <a:endParaRPr lang="en-US" dirty="0"/>
                    </a:p>
                  </a:txBody>
                  <a:tcPr anchor="ctr">
                    <a:lnL>
                      <a:noFill/>
                    </a:lnL>
                    <a:lnR>
                      <a:noFill/>
                    </a:lnR>
                    <a:lnT>
                      <a:noFill/>
                    </a:lnT>
                    <a:lnB>
                      <a:noFill/>
                    </a:lnB>
                    <a:noFill/>
                  </a:tcPr>
                </a:tc>
                <a:tc>
                  <a:txBody>
                    <a:bodyPr/>
                    <a:lstStyle/>
                    <a:p>
                      <a:pPr>
                        <a:buNone/>
                      </a:pPr>
                      <a:r>
                        <a:rPr lang="en-US" b="1"/>
                        <a:t>Business Size</a:t>
                      </a:r>
                      <a:endParaRPr lang="en-US"/>
                    </a:p>
                  </a:txBody>
                  <a:tcPr anchor="ctr">
                    <a:lnL>
                      <a:noFill/>
                    </a:lnL>
                    <a:lnR>
                      <a:noFill/>
                    </a:lnR>
                    <a:lnT>
                      <a:noFill/>
                    </a:lnT>
                    <a:lnB>
                      <a:noFill/>
                    </a:lnB>
                    <a:noFill/>
                  </a:tcPr>
                </a:tc>
                <a:tc>
                  <a:txBody>
                    <a:bodyPr/>
                    <a:lstStyle/>
                    <a:p>
                      <a:pPr>
                        <a:buNone/>
                      </a:pPr>
                      <a:r>
                        <a:rPr lang="en-US" b="1" dirty="0"/>
                        <a:t>POP End Date after Exercising Option</a:t>
                      </a:r>
                      <a:endParaRPr lang="en-US" dirty="0"/>
                    </a:p>
                  </a:txBody>
                  <a:tcPr anchor="ctr">
                    <a:lnL>
                      <a:noFill/>
                    </a:lnL>
                    <a:lnR>
                      <a:noFill/>
                    </a:lnR>
                    <a:lnT>
                      <a:noFill/>
                    </a:lnT>
                    <a:lnB>
                      <a:noFill/>
                    </a:lnB>
                    <a:noFill/>
                  </a:tcPr>
                </a:tc>
                <a:extLst>
                  <a:ext uri="{0D108BD9-81ED-4DB2-BD59-A6C34878D82A}">
                    <a16:rowId xmlns:a16="http://schemas.microsoft.com/office/drawing/2014/main" val="2375475273"/>
                  </a:ext>
                </a:extLst>
              </a:tr>
              <a:tr h="565971">
                <a:tc>
                  <a:txBody>
                    <a:bodyPr/>
                    <a:lstStyle/>
                    <a:p>
                      <a:pPr>
                        <a:buNone/>
                      </a:pPr>
                      <a:r>
                        <a:rPr lang="en-US"/>
                        <a:t>80SSC019D0004</a:t>
                      </a:r>
                    </a:p>
                  </a:txBody>
                  <a:tcPr anchor="ctr">
                    <a:lnL>
                      <a:noFill/>
                    </a:lnL>
                    <a:lnR>
                      <a:noFill/>
                    </a:lnR>
                    <a:lnT>
                      <a:noFill/>
                    </a:lnT>
                    <a:lnB>
                      <a:noFill/>
                    </a:lnB>
                    <a:noFill/>
                  </a:tcPr>
                </a:tc>
                <a:tc>
                  <a:txBody>
                    <a:bodyPr/>
                    <a:lstStyle/>
                    <a:p>
                      <a:pPr>
                        <a:buNone/>
                      </a:pPr>
                      <a:r>
                        <a:rPr lang="en-US" dirty="0"/>
                        <a:t>Jacobs Engineering Group Inc.</a:t>
                      </a:r>
                    </a:p>
                  </a:txBody>
                  <a:tcPr anchor="ctr">
                    <a:lnL>
                      <a:noFill/>
                    </a:lnL>
                    <a:lnR>
                      <a:noFill/>
                    </a:lnR>
                    <a:lnT>
                      <a:noFill/>
                    </a:lnT>
                    <a:lnB>
                      <a:noFill/>
                    </a:lnB>
                    <a:noFill/>
                  </a:tcPr>
                </a:tc>
                <a:tc>
                  <a:txBody>
                    <a:bodyPr/>
                    <a:lstStyle/>
                    <a:p>
                      <a:pPr>
                        <a:buNone/>
                      </a:pPr>
                      <a:r>
                        <a:rPr lang="en-US"/>
                        <a:t>Large Business</a:t>
                      </a:r>
                    </a:p>
                  </a:txBody>
                  <a:tcPr anchor="ctr">
                    <a:lnL>
                      <a:noFill/>
                    </a:lnL>
                    <a:lnR>
                      <a:noFill/>
                    </a:lnR>
                    <a:lnT>
                      <a:noFill/>
                    </a:lnT>
                    <a:lnB>
                      <a:noFill/>
                    </a:lnB>
                    <a:noFill/>
                  </a:tcPr>
                </a:tc>
                <a:tc>
                  <a:txBody>
                    <a:bodyPr/>
                    <a:lstStyle/>
                    <a:p>
                      <a:pPr>
                        <a:buNone/>
                      </a:pPr>
                      <a:r>
                        <a:rPr lang="en-US" dirty="0"/>
                        <a:t>6/14/2027</a:t>
                      </a:r>
                    </a:p>
                  </a:txBody>
                  <a:tcPr anchor="ctr">
                    <a:lnL>
                      <a:noFill/>
                    </a:lnL>
                    <a:lnR>
                      <a:noFill/>
                    </a:lnR>
                    <a:lnT>
                      <a:noFill/>
                    </a:lnT>
                    <a:lnB>
                      <a:noFill/>
                    </a:lnB>
                    <a:noFill/>
                  </a:tcPr>
                </a:tc>
                <a:extLst>
                  <a:ext uri="{0D108BD9-81ED-4DB2-BD59-A6C34878D82A}">
                    <a16:rowId xmlns:a16="http://schemas.microsoft.com/office/drawing/2014/main" val="3611159570"/>
                  </a:ext>
                </a:extLst>
              </a:tr>
              <a:tr h="565971">
                <a:tc>
                  <a:txBody>
                    <a:bodyPr/>
                    <a:lstStyle/>
                    <a:p>
                      <a:pPr>
                        <a:buNone/>
                      </a:pPr>
                      <a:r>
                        <a:rPr lang="en-US"/>
                        <a:t>80SSC019D0005</a:t>
                      </a:r>
                    </a:p>
                  </a:txBody>
                  <a:tcPr anchor="ctr">
                    <a:lnL>
                      <a:noFill/>
                    </a:lnL>
                    <a:lnR>
                      <a:noFill/>
                    </a:lnR>
                    <a:lnT>
                      <a:noFill/>
                    </a:lnT>
                    <a:lnB>
                      <a:noFill/>
                    </a:lnB>
                    <a:noFill/>
                  </a:tcPr>
                </a:tc>
                <a:tc>
                  <a:txBody>
                    <a:bodyPr/>
                    <a:lstStyle/>
                    <a:p>
                      <a:pPr>
                        <a:buNone/>
                      </a:pPr>
                      <a:r>
                        <a:rPr lang="en-US" dirty="0"/>
                        <a:t>HB&amp;A – The Schreifer Group JV</a:t>
                      </a:r>
                    </a:p>
                  </a:txBody>
                  <a:tcPr anchor="ctr">
                    <a:lnL>
                      <a:noFill/>
                    </a:lnL>
                    <a:lnR>
                      <a:noFill/>
                    </a:lnR>
                    <a:lnT>
                      <a:noFill/>
                    </a:lnT>
                    <a:lnB>
                      <a:noFill/>
                    </a:lnB>
                    <a:noFill/>
                  </a:tcPr>
                </a:tc>
                <a:tc>
                  <a:txBody>
                    <a:bodyPr/>
                    <a:lstStyle/>
                    <a:p>
                      <a:pPr>
                        <a:buNone/>
                      </a:pPr>
                      <a:r>
                        <a:rPr lang="en-US" dirty="0"/>
                        <a:t>Large Business</a:t>
                      </a:r>
                    </a:p>
                  </a:txBody>
                  <a:tcPr anchor="ctr">
                    <a:lnL>
                      <a:noFill/>
                    </a:lnL>
                    <a:lnR>
                      <a:noFill/>
                    </a:lnR>
                    <a:lnT>
                      <a:noFill/>
                    </a:lnT>
                    <a:lnB>
                      <a:noFill/>
                    </a:lnB>
                    <a:noFill/>
                  </a:tcPr>
                </a:tc>
                <a:tc>
                  <a:txBody>
                    <a:bodyPr/>
                    <a:lstStyle/>
                    <a:p>
                      <a:pPr>
                        <a:buNone/>
                      </a:pPr>
                      <a:r>
                        <a:rPr lang="en-US" dirty="0"/>
                        <a:t>6/14/2027</a:t>
                      </a:r>
                    </a:p>
                  </a:txBody>
                  <a:tcPr anchor="ctr">
                    <a:lnL>
                      <a:noFill/>
                    </a:lnL>
                    <a:lnR>
                      <a:noFill/>
                    </a:lnR>
                    <a:lnT>
                      <a:noFill/>
                    </a:lnT>
                    <a:lnB>
                      <a:noFill/>
                    </a:lnB>
                    <a:noFill/>
                  </a:tcPr>
                </a:tc>
                <a:extLst>
                  <a:ext uri="{0D108BD9-81ED-4DB2-BD59-A6C34878D82A}">
                    <a16:rowId xmlns:a16="http://schemas.microsoft.com/office/drawing/2014/main" val="2260739588"/>
                  </a:ext>
                </a:extLst>
              </a:tr>
              <a:tr h="565971">
                <a:tc>
                  <a:txBody>
                    <a:bodyPr/>
                    <a:lstStyle/>
                    <a:p>
                      <a:pPr>
                        <a:buNone/>
                      </a:pPr>
                      <a:r>
                        <a:rPr lang="en-US" dirty="0"/>
                        <a:t>80SSC019D0006</a:t>
                      </a:r>
                    </a:p>
                  </a:txBody>
                  <a:tcPr anchor="ctr">
                    <a:lnL>
                      <a:noFill/>
                    </a:lnL>
                    <a:lnR>
                      <a:noFill/>
                    </a:lnR>
                    <a:lnT>
                      <a:noFill/>
                    </a:lnT>
                    <a:lnB>
                      <a:noFill/>
                    </a:lnB>
                    <a:noFill/>
                  </a:tcPr>
                </a:tc>
                <a:tc>
                  <a:txBody>
                    <a:bodyPr/>
                    <a:lstStyle/>
                    <a:p>
                      <a:pPr>
                        <a:buNone/>
                      </a:pPr>
                      <a:r>
                        <a:rPr lang="en-US"/>
                        <a:t>The Urban Collaborative, LLC</a:t>
                      </a:r>
                    </a:p>
                  </a:txBody>
                  <a:tcPr anchor="ctr">
                    <a:lnL>
                      <a:noFill/>
                    </a:lnL>
                    <a:lnR>
                      <a:noFill/>
                    </a:lnR>
                    <a:lnT>
                      <a:noFill/>
                    </a:lnT>
                    <a:lnB>
                      <a:noFill/>
                    </a:lnB>
                    <a:noFill/>
                  </a:tcPr>
                </a:tc>
                <a:tc>
                  <a:txBody>
                    <a:bodyPr/>
                    <a:lstStyle/>
                    <a:p>
                      <a:pPr>
                        <a:buNone/>
                      </a:pPr>
                      <a:r>
                        <a:rPr lang="en-US"/>
                        <a:t>Small Business</a:t>
                      </a:r>
                    </a:p>
                  </a:txBody>
                  <a:tcPr anchor="ctr">
                    <a:lnL>
                      <a:noFill/>
                    </a:lnL>
                    <a:lnR>
                      <a:noFill/>
                    </a:lnR>
                    <a:lnT>
                      <a:noFill/>
                    </a:lnT>
                    <a:lnB>
                      <a:noFill/>
                    </a:lnB>
                    <a:noFill/>
                  </a:tcPr>
                </a:tc>
                <a:tc>
                  <a:txBody>
                    <a:bodyPr/>
                    <a:lstStyle/>
                    <a:p>
                      <a:pPr>
                        <a:buNone/>
                      </a:pPr>
                      <a:r>
                        <a:rPr lang="en-US" dirty="0"/>
                        <a:t>6/14/2027</a:t>
                      </a:r>
                    </a:p>
                  </a:txBody>
                  <a:tcPr anchor="ctr">
                    <a:lnL>
                      <a:noFill/>
                    </a:lnL>
                    <a:lnR>
                      <a:noFill/>
                    </a:lnR>
                    <a:lnT>
                      <a:noFill/>
                    </a:lnT>
                    <a:lnB>
                      <a:noFill/>
                    </a:lnB>
                    <a:noFill/>
                  </a:tcPr>
                </a:tc>
                <a:extLst>
                  <a:ext uri="{0D108BD9-81ED-4DB2-BD59-A6C34878D82A}">
                    <a16:rowId xmlns:a16="http://schemas.microsoft.com/office/drawing/2014/main" val="4279695809"/>
                  </a:ext>
                </a:extLst>
              </a:tr>
              <a:tr h="565971">
                <a:tc>
                  <a:txBody>
                    <a:bodyPr/>
                    <a:lstStyle/>
                    <a:p>
                      <a:pPr>
                        <a:buNone/>
                      </a:pPr>
                      <a:r>
                        <a:rPr lang="en-US" dirty="0"/>
                        <a:t>80SSC019D0007</a:t>
                      </a:r>
                    </a:p>
                  </a:txBody>
                  <a:tcPr anchor="ctr">
                    <a:lnL>
                      <a:noFill/>
                    </a:lnL>
                    <a:lnR>
                      <a:noFill/>
                    </a:lnR>
                    <a:lnT>
                      <a:noFill/>
                    </a:lnT>
                    <a:lnB>
                      <a:noFill/>
                    </a:lnB>
                    <a:noFill/>
                  </a:tcPr>
                </a:tc>
                <a:tc>
                  <a:txBody>
                    <a:bodyPr/>
                    <a:lstStyle/>
                    <a:p>
                      <a:pPr>
                        <a:buNone/>
                      </a:pPr>
                      <a:r>
                        <a:rPr lang="en-US" dirty="0"/>
                        <a:t>Michael Baker International, Inc.</a:t>
                      </a:r>
                    </a:p>
                  </a:txBody>
                  <a:tcPr anchor="ctr">
                    <a:lnL>
                      <a:noFill/>
                    </a:lnL>
                    <a:lnR>
                      <a:noFill/>
                    </a:lnR>
                    <a:lnT>
                      <a:noFill/>
                    </a:lnT>
                    <a:lnB>
                      <a:noFill/>
                    </a:lnB>
                    <a:noFill/>
                  </a:tcPr>
                </a:tc>
                <a:tc>
                  <a:txBody>
                    <a:bodyPr/>
                    <a:lstStyle/>
                    <a:p>
                      <a:pPr>
                        <a:buNone/>
                      </a:pPr>
                      <a:r>
                        <a:rPr lang="en-US"/>
                        <a:t>Large Business</a:t>
                      </a:r>
                    </a:p>
                  </a:txBody>
                  <a:tcPr anchor="ctr">
                    <a:lnL>
                      <a:noFill/>
                    </a:lnL>
                    <a:lnR>
                      <a:noFill/>
                    </a:lnR>
                    <a:lnT>
                      <a:noFill/>
                    </a:lnT>
                    <a:lnB>
                      <a:noFill/>
                    </a:lnB>
                    <a:noFill/>
                  </a:tcPr>
                </a:tc>
                <a:tc>
                  <a:txBody>
                    <a:bodyPr/>
                    <a:lstStyle/>
                    <a:p>
                      <a:pPr>
                        <a:buNone/>
                      </a:pPr>
                      <a:r>
                        <a:rPr lang="en-US" dirty="0"/>
                        <a:t>6/14/2027</a:t>
                      </a:r>
                    </a:p>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4232394808"/>
                  </a:ext>
                </a:extLst>
              </a:tr>
            </a:tbl>
          </a:graphicData>
        </a:graphic>
      </p:graphicFrame>
    </p:spTree>
    <p:extLst>
      <p:ext uri="{BB962C8B-B14F-4D97-AF65-F5344CB8AC3E}">
        <p14:creationId xmlns:p14="http://schemas.microsoft.com/office/powerpoint/2010/main" val="18477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FAE3-4D89-94BD-4639-BD431B02D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81E1C-F15F-FF30-6483-F51BE42E1DB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9E81C596-14A7-E62C-1E00-FEAB8ED6C0D0}"/>
              </a:ext>
            </a:extLst>
          </p:cNvPr>
          <p:cNvSpPr>
            <a:spLocks noGrp="1"/>
          </p:cNvSpPr>
          <p:nvPr>
            <p:ph type="sldNum" sz="quarter" idx="12"/>
          </p:nvPr>
        </p:nvSpPr>
        <p:spPr/>
        <p:txBody>
          <a:bodyPr/>
          <a:lstStyle/>
          <a:p>
            <a:fld id="{7B343593-C7EF-7B4B-9478-17F0C6DC43BC}" type="slidenum">
              <a:rPr lang="en-US" smtClean="0"/>
              <a:t>16</a:t>
            </a:fld>
            <a:endParaRPr lang="en-US" dirty="0"/>
          </a:p>
        </p:txBody>
      </p:sp>
      <p:sp>
        <p:nvSpPr>
          <p:cNvPr id="3" name="Content Placeholder 2">
            <a:extLst>
              <a:ext uri="{FF2B5EF4-FFF2-40B4-BE49-F238E27FC236}">
                <a16:creationId xmlns:a16="http://schemas.microsoft.com/office/drawing/2014/main" id="{961CD810-FE0E-BECB-6C93-C36F730161AA}"/>
              </a:ext>
            </a:extLst>
          </p:cNvPr>
          <p:cNvSpPr>
            <a:spLocks noGrp="1"/>
          </p:cNvSpPr>
          <p:nvPr>
            <p:ph idx="1"/>
          </p:nvPr>
        </p:nvSpPr>
        <p:spPr>
          <a:xfrm>
            <a:off x="389468" y="1159933"/>
            <a:ext cx="11137458" cy="5290563"/>
          </a:xfrm>
        </p:spPr>
        <p:txBody>
          <a:bodyPr>
            <a:normAutofit fontScale="25000" lnSpcReduction="20000"/>
          </a:bodyPr>
          <a:lstStyle/>
          <a:p>
            <a:pPr marL="0" indent="0">
              <a:buNone/>
            </a:pPr>
            <a:r>
              <a:rPr lang="en-US" sz="10400" b="1" u="sng" dirty="0"/>
              <a:t>Southeast Regional Multiple Award Construction Contracts (MACC II)</a:t>
            </a:r>
          </a:p>
          <a:p>
            <a:r>
              <a:rPr lang="en-US" sz="4800" i="1" dirty="0"/>
              <a:t>(KSC, SSC, JSC (incl. White Sands Test Facility), MSFC (incl. Michoud Assembly Facility))</a:t>
            </a:r>
            <a:endParaRPr lang="en-US" sz="4800" dirty="0"/>
          </a:p>
          <a:p>
            <a:r>
              <a:rPr lang="en-US" sz="4800" dirty="0"/>
              <a:t>NASA’s Southeast Region MACC provides </a:t>
            </a:r>
            <a:r>
              <a:rPr lang="en-US" sz="4800" b="1" dirty="0"/>
              <a:t>multiple-award construction services</a:t>
            </a:r>
            <a:r>
              <a:rPr lang="en-US" sz="4800" dirty="0"/>
              <a:t> supporting facility sustainment, modernization, and new construction across the region. Work is executed via competitively awarded task orders among MACC holders.</a:t>
            </a:r>
          </a:p>
          <a:p>
            <a:pPr marL="0" indent="0" algn="l">
              <a:buNone/>
            </a:pPr>
            <a:r>
              <a:rPr lang="en-US" sz="4800" b="1" i="0" u="sng" strike="noStrike" baseline="0" dirty="0">
                <a:solidFill>
                  <a:srgbClr val="000000"/>
                </a:solidFill>
              </a:rPr>
              <a:t>Current Data:</a:t>
            </a:r>
          </a:p>
          <a:p>
            <a:pPr marL="0" indent="0" algn="l">
              <a:buNone/>
            </a:pPr>
            <a:r>
              <a:rPr lang="en-US" sz="4800" dirty="0">
                <a:solidFill>
                  <a:srgbClr val="000000"/>
                </a:solidFill>
              </a:rPr>
              <a:t>20 Contractors (14-Small; 6-Large)</a:t>
            </a:r>
            <a:endParaRPr lang="en-US" sz="4800" b="0" i="0" u="none" strike="noStrike" baseline="0" dirty="0">
              <a:solidFill>
                <a:srgbClr val="000000"/>
              </a:solidFill>
            </a:endParaRPr>
          </a:p>
          <a:p>
            <a:pPr marL="0" indent="0">
              <a:buNone/>
            </a:pPr>
            <a:r>
              <a:rPr lang="en-US" sz="4800" dirty="0"/>
              <a:t>NAICS 236210</a:t>
            </a:r>
          </a:p>
          <a:p>
            <a:pPr marL="0" indent="0" algn="l">
              <a:buNone/>
            </a:pPr>
            <a:r>
              <a:rPr lang="en-US" sz="4800" dirty="0">
                <a:solidFill>
                  <a:srgbClr val="000000"/>
                </a:solidFill>
              </a:rPr>
              <a:t>POP End Date: If all Options Exercised; 10/23/2027 (Original 8-year POP extended to 10)</a:t>
            </a:r>
          </a:p>
          <a:p>
            <a:pPr marL="0" indent="0" algn="l">
              <a:buNone/>
            </a:pPr>
            <a:r>
              <a:rPr lang="en-US" sz="4800" b="0" i="0" u="none" strike="noStrike" baseline="0" dirty="0">
                <a:solidFill>
                  <a:srgbClr val="000000"/>
                </a:solidFill>
              </a:rPr>
              <a:t>$3B ceiling</a:t>
            </a:r>
          </a:p>
          <a:p>
            <a:pPr marL="0" indent="0" algn="l">
              <a:buNone/>
            </a:pPr>
            <a:r>
              <a:rPr lang="en-US" sz="4800" dirty="0"/>
              <a:t>Competition – At the task order level</a:t>
            </a:r>
          </a:p>
          <a:p>
            <a:r>
              <a:rPr lang="en-US" sz="4000" dirty="0"/>
              <a:t>ELCI Construction Group, Inc			Southeast Cherokee Construction, Inc.</a:t>
            </a:r>
          </a:p>
          <a:p>
            <a:r>
              <a:rPr lang="en-US" sz="4000" dirty="0"/>
              <a:t>Diversified Construction of Oklahoma Inc.			WG Yates &amp; Sons Construction Company </a:t>
            </a:r>
          </a:p>
          <a:p>
            <a:r>
              <a:rPr lang="en-US" sz="4000" dirty="0" err="1"/>
              <a:t>Healtheon</a:t>
            </a:r>
            <a:r>
              <a:rPr lang="en-US" sz="4000" dirty="0"/>
              <a:t> Inc.				Caddell Construction Co</a:t>
            </a:r>
          </a:p>
          <a:p>
            <a:r>
              <a:rPr lang="en-US" sz="4000" dirty="0"/>
              <a:t>Weldin Construction, LLC 				BL Harbert International </a:t>
            </a:r>
          </a:p>
          <a:p>
            <a:r>
              <a:rPr lang="en-US" sz="4000" dirty="0"/>
              <a:t>Civil Works Contracting 				Brasfield &amp; Gorrie General Contractors </a:t>
            </a:r>
          </a:p>
          <a:p>
            <a:r>
              <a:rPr lang="en-US" sz="4000" dirty="0"/>
              <a:t>ESA South, Inc.				SES Construction and Fuel Services LLC </a:t>
            </a:r>
          </a:p>
          <a:p>
            <a:r>
              <a:rPr lang="en-US" sz="4000" dirty="0" err="1"/>
              <a:t>Advon</a:t>
            </a:r>
            <a:r>
              <a:rPr lang="en-US" sz="4000" dirty="0"/>
              <a:t> Corporation				MOWA </a:t>
            </a:r>
            <a:r>
              <a:rPr lang="en-US" sz="4000" dirty="0" err="1"/>
              <a:t>Barlovento</a:t>
            </a:r>
            <a:r>
              <a:rPr lang="en-US" sz="4000" dirty="0"/>
              <a:t> JV-2</a:t>
            </a:r>
          </a:p>
          <a:p>
            <a:r>
              <a:rPr lang="en-US" sz="4000" dirty="0"/>
              <a:t>Birmingham Industrial Construction 			A&amp;H </a:t>
            </a:r>
            <a:r>
              <a:rPr lang="en-US" sz="4000" dirty="0" err="1"/>
              <a:t>Ambica</a:t>
            </a:r>
            <a:r>
              <a:rPr lang="en-US" sz="4000" dirty="0"/>
              <a:t> JV, LLC</a:t>
            </a:r>
          </a:p>
          <a:p>
            <a:r>
              <a:rPr lang="en-US" sz="4000" dirty="0"/>
              <a:t>Firewatch Contracting of FL, LLC 			CCI Energy and Construction Services</a:t>
            </a:r>
          </a:p>
          <a:p>
            <a:pPr algn="l"/>
            <a:r>
              <a:rPr lang="en-US" sz="4000" dirty="0"/>
              <a:t>Drace Construction Corp </a:t>
            </a:r>
          </a:p>
          <a:p>
            <a:pPr algn="l"/>
            <a:r>
              <a:rPr lang="en-US" sz="4000" dirty="0" err="1"/>
              <a:t>Orocon</a:t>
            </a:r>
            <a:r>
              <a:rPr lang="en-US" sz="4000" dirty="0"/>
              <a:t> Construction LLC</a:t>
            </a:r>
          </a:p>
          <a:p>
            <a:pPr algn="l"/>
            <a:endParaRPr lang="en-US" sz="4000" dirty="0"/>
          </a:p>
          <a:p>
            <a:pPr algn="l"/>
            <a:endParaRPr lang="en-US" sz="4000" dirty="0">
              <a:latin typeface="TimesNewRomanPSMT"/>
            </a:endParaRPr>
          </a:p>
          <a:p>
            <a:pPr lvl="1">
              <a:buSzPct val="175000"/>
              <a:defRPr/>
            </a:pPr>
            <a:endParaRPr lang="en-US" sz="4000"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6037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2903-FCEE-86AE-C4FE-83A401BBD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9EA54-6D61-EE8F-466F-22DE074C2F84}"/>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78476A36-1A7D-FDDE-7E72-B308680AA9EE}"/>
              </a:ext>
            </a:extLst>
          </p:cNvPr>
          <p:cNvSpPr>
            <a:spLocks noGrp="1"/>
          </p:cNvSpPr>
          <p:nvPr>
            <p:ph type="sldNum" sz="quarter" idx="12"/>
          </p:nvPr>
        </p:nvSpPr>
        <p:spPr/>
        <p:txBody>
          <a:bodyPr/>
          <a:lstStyle/>
          <a:p>
            <a:fld id="{7B343593-C7EF-7B4B-9478-17F0C6DC43BC}" type="slidenum">
              <a:rPr lang="en-US" smtClean="0"/>
              <a:t>17</a:t>
            </a:fld>
            <a:endParaRPr lang="en-US" dirty="0"/>
          </a:p>
        </p:txBody>
      </p:sp>
      <p:sp>
        <p:nvSpPr>
          <p:cNvPr id="3" name="Content Placeholder 2">
            <a:extLst>
              <a:ext uri="{FF2B5EF4-FFF2-40B4-BE49-F238E27FC236}">
                <a16:creationId xmlns:a16="http://schemas.microsoft.com/office/drawing/2014/main" id="{0D7976CC-164F-E113-9424-F8439C78479F}"/>
              </a:ext>
            </a:extLst>
          </p:cNvPr>
          <p:cNvSpPr>
            <a:spLocks noGrp="1"/>
          </p:cNvSpPr>
          <p:nvPr>
            <p:ph idx="1"/>
          </p:nvPr>
        </p:nvSpPr>
        <p:spPr>
          <a:xfrm>
            <a:off x="389468" y="1159933"/>
            <a:ext cx="11137458" cy="5290563"/>
          </a:xfrm>
        </p:spPr>
        <p:txBody>
          <a:bodyPr>
            <a:normAutofit fontScale="92500"/>
          </a:bodyPr>
          <a:lstStyle/>
          <a:p>
            <a:pPr marL="0" indent="0">
              <a:buNone/>
            </a:pPr>
            <a:r>
              <a:rPr lang="en-US" sz="2600" b="1" u="sng" dirty="0"/>
              <a:t>Southeast Regional Multiple Award Construction Contracts (MACC III)</a:t>
            </a:r>
          </a:p>
          <a:p>
            <a:r>
              <a:rPr lang="en-US" sz="2300" i="1" dirty="0"/>
              <a:t>(KSC, SSC, JSC (incl. White Sands Test Facility), MSFC (incl. Michoud Assembly Facility))</a:t>
            </a:r>
            <a:endParaRPr lang="en-US" sz="2300" dirty="0"/>
          </a:p>
          <a:p>
            <a:r>
              <a:rPr lang="en-US" sz="2300" dirty="0"/>
              <a:t>NASA’s Southeast Region MACC provides </a:t>
            </a:r>
            <a:r>
              <a:rPr lang="en-US" sz="2300" b="1" dirty="0"/>
              <a:t>multiple-award construction services</a:t>
            </a:r>
            <a:r>
              <a:rPr lang="en-US" sz="2300" dirty="0"/>
              <a:t> supporting facility sustainment, modernization, and new construction across major NASA centers. Work is executed via competitively awarded task orders among MACC holders.</a:t>
            </a:r>
          </a:p>
          <a:p>
            <a:pPr marL="0" indent="0" algn="l">
              <a:buNone/>
            </a:pPr>
            <a:r>
              <a:rPr lang="en-US" sz="2300" b="1" i="0" u="sng" strike="noStrike" baseline="0" dirty="0">
                <a:solidFill>
                  <a:srgbClr val="000000"/>
                </a:solidFill>
              </a:rPr>
              <a:t>Current Status (Pre-Decisional/Early Planning):</a:t>
            </a:r>
          </a:p>
          <a:p>
            <a:pPr marL="0" indent="0" algn="l">
              <a:buNone/>
            </a:pPr>
            <a:r>
              <a:rPr lang="en-US" sz="2300" dirty="0">
                <a:solidFill>
                  <a:srgbClr val="000000"/>
                </a:solidFill>
              </a:rPr>
              <a:t>NSSC is the anticipated buying Center</a:t>
            </a:r>
          </a:p>
          <a:p>
            <a:pPr marL="0" indent="0" algn="l">
              <a:buNone/>
            </a:pPr>
            <a:r>
              <a:rPr lang="en-US" sz="2300" dirty="0">
                <a:solidFill>
                  <a:srgbClr val="000000"/>
                </a:solidFill>
              </a:rPr>
              <a:t>Acquisition Planning is anticipated to begin October 2026</a:t>
            </a:r>
          </a:p>
          <a:p>
            <a:pPr marL="0" indent="0" algn="l">
              <a:buNone/>
            </a:pPr>
            <a:r>
              <a:rPr lang="en-US" sz="2300" dirty="0"/>
              <a:t>Acquisition strategy is not yet defined</a:t>
            </a:r>
          </a:p>
          <a:p>
            <a:pPr marL="0" indent="0" algn="l">
              <a:buNone/>
            </a:pPr>
            <a:r>
              <a:rPr lang="en-US" sz="2300" dirty="0"/>
              <a:t>	*Number of Contractors TBD</a:t>
            </a:r>
          </a:p>
          <a:p>
            <a:pPr marL="0" indent="0" algn="l">
              <a:buNone/>
            </a:pPr>
            <a:r>
              <a:rPr lang="en-US" sz="2300" dirty="0"/>
              <a:t>	*Socioeconomic considerations: TBD</a:t>
            </a:r>
            <a:r>
              <a:rPr lang="en-US" sz="4000" dirty="0"/>
              <a:t>	</a:t>
            </a:r>
          </a:p>
          <a:p>
            <a:pPr marL="0" indent="0" algn="l">
              <a:buNone/>
            </a:pPr>
            <a:r>
              <a:rPr lang="en-US" sz="4000" dirty="0"/>
              <a:t>	</a:t>
            </a:r>
            <a:r>
              <a:rPr lang="en-US" sz="2300" dirty="0"/>
              <a:t>*Period of Performance: TBD</a:t>
            </a:r>
            <a:r>
              <a:rPr lang="en-US" sz="4000" dirty="0"/>
              <a:t>			</a:t>
            </a:r>
          </a:p>
          <a:p>
            <a:pPr algn="l"/>
            <a:endParaRPr lang="en-US" sz="4000" dirty="0">
              <a:latin typeface="TimesNewRomanPSMT"/>
            </a:endParaRPr>
          </a:p>
          <a:p>
            <a:pPr lvl="1">
              <a:buSzPct val="175000"/>
              <a:defRPr/>
            </a:pPr>
            <a:endParaRPr lang="en-US" sz="4000"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26087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334C-41F7-C854-1BDB-7C7389462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CFCF6-A306-62E7-C830-B6DCD33AB9FF}"/>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0CD692C5-4EBD-3BD0-7C8F-DE40693F6138}"/>
              </a:ext>
            </a:extLst>
          </p:cNvPr>
          <p:cNvSpPr>
            <a:spLocks noGrp="1"/>
          </p:cNvSpPr>
          <p:nvPr>
            <p:ph type="sldNum" sz="quarter" idx="12"/>
          </p:nvPr>
        </p:nvSpPr>
        <p:spPr/>
        <p:txBody>
          <a:bodyPr/>
          <a:lstStyle/>
          <a:p>
            <a:fld id="{7B343593-C7EF-7B4B-9478-17F0C6DC43BC}" type="slidenum">
              <a:rPr lang="en-US" smtClean="0"/>
              <a:t>2</a:t>
            </a:fld>
            <a:endParaRPr lang="en-US" dirty="0"/>
          </a:p>
        </p:txBody>
      </p:sp>
      <p:sp>
        <p:nvSpPr>
          <p:cNvPr id="3" name="Content Placeholder 2">
            <a:extLst>
              <a:ext uri="{FF2B5EF4-FFF2-40B4-BE49-F238E27FC236}">
                <a16:creationId xmlns:a16="http://schemas.microsoft.com/office/drawing/2014/main" id="{9ADA649F-409C-044C-C9BD-29236B321BD9}"/>
              </a:ext>
            </a:extLst>
          </p:cNvPr>
          <p:cNvSpPr>
            <a:spLocks noGrp="1"/>
          </p:cNvSpPr>
          <p:nvPr>
            <p:ph idx="1"/>
          </p:nvPr>
        </p:nvSpPr>
        <p:spPr>
          <a:xfrm>
            <a:off x="389468" y="1159933"/>
            <a:ext cx="11137458" cy="5101113"/>
          </a:xfrm>
        </p:spPr>
        <p:txBody>
          <a:bodyPr>
            <a:normAutofit/>
          </a:bodyPr>
          <a:lstStyle/>
          <a:p>
            <a:pPr marL="0" indent="0">
              <a:buSzPct val="175000"/>
              <a:buNone/>
              <a:defRPr/>
            </a:pPr>
            <a:r>
              <a:rPr lang="en-US" sz="2600" b="1" u="sng" dirty="0"/>
              <a:t>Doing Business with the Government</a:t>
            </a:r>
          </a:p>
          <a:p>
            <a:pPr>
              <a:buSzPct val="175000"/>
              <a:defRPr/>
            </a:pPr>
            <a:r>
              <a:rPr lang="en-US" sz="2600" dirty="0">
                <a:solidFill>
                  <a:schemeClr val="tx1"/>
                </a:solidFill>
              </a:rPr>
              <a:t>Executive Order 14271: </a:t>
            </a:r>
            <a:r>
              <a:rPr lang="en-US" sz="2600" dirty="0"/>
              <a:t>Ensuring Commercial, Cost-Effective Solutions in Federal Contracts (4/15/25)</a:t>
            </a:r>
          </a:p>
          <a:p>
            <a:pPr lvl="1">
              <a:buSzPct val="175000"/>
              <a:defRPr/>
            </a:pPr>
            <a:r>
              <a:rPr lang="en-US" sz="2600" dirty="0"/>
              <a:t>Emphasis on commercial item procurements</a:t>
            </a:r>
          </a:p>
          <a:p>
            <a:pPr lvl="1">
              <a:buSzPct val="175000"/>
              <a:defRPr/>
            </a:pPr>
            <a:r>
              <a:rPr lang="en-US" sz="2600" dirty="0"/>
              <a:t>Data call to review portfolio for compliance</a:t>
            </a:r>
          </a:p>
          <a:p>
            <a:pPr lvl="1">
              <a:buSzPct val="175000"/>
              <a:defRPr/>
            </a:pPr>
            <a:r>
              <a:rPr lang="en-US" sz="2600" dirty="0"/>
              <a:t>Push towards efficiency, streamlining, consolidation and cost-savings</a:t>
            </a:r>
          </a:p>
          <a:p>
            <a:pPr lvl="1">
              <a:buSzPct val="175000"/>
              <a:defRPr/>
            </a:pPr>
            <a:r>
              <a:rPr lang="en-US" sz="2600" dirty="0"/>
              <a:t>All non-commercial item requirements have to undergo preliminary review</a:t>
            </a:r>
          </a:p>
          <a:p>
            <a:pPr>
              <a:buSzPct val="175000"/>
              <a:defRPr/>
            </a:pPr>
            <a:r>
              <a:rPr lang="en-US" sz="2600" dirty="0"/>
              <a:t>Push to Best-in-Class and Category Management</a:t>
            </a:r>
          </a:p>
          <a:p>
            <a:pPr>
              <a:buSzPct val="175000"/>
              <a:defRPr/>
            </a:pPr>
            <a:endParaRPr lang="en-US" sz="2600" b="1" u="sng" dirty="0"/>
          </a:p>
          <a:p>
            <a:pPr>
              <a:buSzPct val="175000"/>
              <a:defRPr/>
            </a:pPr>
            <a:endParaRPr lang="en-US" sz="2600" b="1" u="sng" dirty="0">
              <a:solidFill>
                <a:schemeClr val="tx1"/>
              </a:solidFill>
            </a:endParaRP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227696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2B04-BAD2-F767-7E73-7F9F21946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A08116-85C4-2CB9-01BC-246B49518A8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3BEA601C-8055-9884-E744-B379FE3214FD}"/>
              </a:ext>
            </a:extLst>
          </p:cNvPr>
          <p:cNvSpPr>
            <a:spLocks noGrp="1"/>
          </p:cNvSpPr>
          <p:nvPr>
            <p:ph type="sldNum" sz="quarter" idx="12"/>
          </p:nvPr>
        </p:nvSpPr>
        <p:spPr/>
        <p:txBody>
          <a:bodyPr/>
          <a:lstStyle/>
          <a:p>
            <a:fld id="{7B343593-C7EF-7B4B-9478-17F0C6DC43BC}" type="slidenum">
              <a:rPr lang="en-US" smtClean="0"/>
              <a:t>3</a:t>
            </a:fld>
            <a:endParaRPr lang="en-US" dirty="0"/>
          </a:p>
        </p:txBody>
      </p:sp>
      <p:sp>
        <p:nvSpPr>
          <p:cNvPr id="3" name="Content Placeholder 2">
            <a:extLst>
              <a:ext uri="{FF2B5EF4-FFF2-40B4-BE49-F238E27FC236}">
                <a16:creationId xmlns:a16="http://schemas.microsoft.com/office/drawing/2014/main" id="{8CAA8DE2-D051-B1CD-5F5F-5D6DBF39EA27}"/>
              </a:ext>
            </a:extLst>
          </p:cNvPr>
          <p:cNvSpPr>
            <a:spLocks noGrp="1"/>
          </p:cNvSpPr>
          <p:nvPr>
            <p:ph idx="1"/>
          </p:nvPr>
        </p:nvSpPr>
        <p:spPr>
          <a:xfrm>
            <a:off x="389468" y="1159933"/>
            <a:ext cx="11137458" cy="5101113"/>
          </a:xfrm>
        </p:spPr>
        <p:txBody>
          <a:bodyPr>
            <a:normAutofit fontScale="70000" lnSpcReduction="20000"/>
          </a:bodyPr>
          <a:lstStyle/>
          <a:p>
            <a:pPr marL="0" indent="0">
              <a:buSzPct val="175000"/>
              <a:buNone/>
              <a:defRPr/>
            </a:pPr>
            <a:r>
              <a:rPr lang="en-US" sz="2600" b="1" u="sng" dirty="0"/>
              <a:t>Doing Business with the Government</a:t>
            </a:r>
          </a:p>
          <a:p>
            <a:pPr marL="0" indent="0" fontAlgn="base">
              <a:buNone/>
            </a:pPr>
            <a:r>
              <a:rPr lang="en-US" dirty="0"/>
              <a:t>8.104 Use of existing contracts.</a:t>
            </a:r>
          </a:p>
          <a:p>
            <a:pPr marL="0" indent="0" fontAlgn="base">
              <a:buNone/>
            </a:pPr>
            <a:r>
              <a:rPr lang="en-US" dirty="0"/>
              <a:t>(a) When supplies or services are unavailable from the mandatory sources listed above, </a:t>
            </a:r>
            <a:r>
              <a:rPr lang="en-US" dirty="0">
                <a:highlight>
                  <a:srgbClr val="FFFF00"/>
                </a:highlight>
              </a:rPr>
              <a:t>agencies should procure commercial products and commercial services</a:t>
            </a:r>
            <a:r>
              <a:rPr lang="en-US" dirty="0"/>
              <a:t>, including those that can be modified to fill agencies' needs, to the maximum extent possible, in accordance with the policy of Executive Order 14271, Ensuring Commercial, Cost-Effective Solutions in Federal Contracts. </a:t>
            </a:r>
            <a:r>
              <a:rPr lang="en-US" dirty="0">
                <a:highlight>
                  <a:srgbClr val="FFFF00"/>
                </a:highlight>
              </a:rPr>
              <a:t>When a commercial product or commercial service meets an agency’s needs and is available on an existing contract or Blanket Purchase Agreement awarded for Governmentwide use (such as the Federal Supply Schedule, Governmentwide Acquisition Contract, or other Indefinite-Delivery, Indefinite-Quantity contracts), the agency -</a:t>
            </a:r>
          </a:p>
          <a:p>
            <a:pPr marL="0" indent="0" fontAlgn="base">
              <a:buNone/>
            </a:pPr>
            <a:r>
              <a:rPr lang="en-US" dirty="0">
                <a:highlight>
                  <a:srgbClr val="FFFF00"/>
                </a:highlight>
              </a:rPr>
              <a:t>(1) must use the existing government-wide contract or blanket purchase agreement to buy the supply or service if the contract has been designated by the Office of Federal Procurement Policy a “required use” contract</a:t>
            </a:r>
            <a:r>
              <a:rPr lang="en-US" dirty="0"/>
              <a:t>, unless the head of the contracting activity provides an exception (e.g., because the contract’s terms and conditions, scope, or performance period do not meet the agency’s needs); and</a:t>
            </a:r>
          </a:p>
          <a:p>
            <a:pPr marL="0" indent="0" fontAlgn="base">
              <a:buNone/>
            </a:pPr>
            <a:r>
              <a:rPr lang="en-US" dirty="0">
                <a:highlight>
                  <a:srgbClr val="FFFF00"/>
                </a:highlight>
              </a:rPr>
              <a:t>(2) should consider use of other existing government-wide contracts or blanket purchase agreements if there is not a suitable “required use” contract to meet the agency’s needs.</a:t>
            </a:r>
          </a:p>
          <a:p>
            <a:pPr marL="0" indent="0" fontAlgn="base">
              <a:buNone/>
            </a:pPr>
            <a:r>
              <a:rPr lang="en-US" dirty="0"/>
              <a:t>(b) Agencies should also consider the use of shared services to fulfill requirements. A shared service is a business or mission function provided by one agency for consumption by multiple other agencies, either within or between federal agencies.</a:t>
            </a:r>
          </a:p>
          <a:p>
            <a:pPr>
              <a:buSzPct val="175000"/>
              <a:defRPr/>
            </a:pPr>
            <a:endParaRPr lang="en-US" sz="2600" b="1" u="sng" dirty="0"/>
          </a:p>
          <a:p>
            <a:pPr>
              <a:buSzPct val="175000"/>
              <a:defRPr/>
            </a:pPr>
            <a:endParaRPr lang="en-US" sz="2600" b="1" u="sng" dirty="0">
              <a:solidFill>
                <a:schemeClr val="tx1"/>
              </a:solidFill>
            </a:endParaRP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370691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579BD-C60A-818F-2CD1-4F19D8A7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A52F0-037D-77AB-AF6A-72A70B86792A}"/>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0AAC8FCF-042A-B634-C818-F0FE4020FCA7}"/>
              </a:ext>
            </a:extLst>
          </p:cNvPr>
          <p:cNvSpPr>
            <a:spLocks noGrp="1"/>
          </p:cNvSpPr>
          <p:nvPr>
            <p:ph type="sldNum" sz="quarter" idx="12"/>
          </p:nvPr>
        </p:nvSpPr>
        <p:spPr/>
        <p:txBody>
          <a:bodyPr/>
          <a:lstStyle/>
          <a:p>
            <a:fld id="{7B343593-C7EF-7B4B-9478-17F0C6DC43BC}" type="slidenum">
              <a:rPr lang="en-US" smtClean="0"/>
              <a:t>4</a:t>
            </a:fld>
            <a:endParaRPr lang="en-US" dirty="0"/>
          </a:p>
        </p:txBody>
      </p:sp>
      <p:sp>
        <p:nvSpPr>
          <p:cNvPr id="3" name="Content Placeholder 2">
            <a:extLst>
              <a:ext uri="{FF2B5EF4-FFF2-40B4-BE49-F238E27FC236}">
                <a16:creationId xmlns:a16="http://schemas.microsoft.com/office/drawing/2014/main" id="{F9A9C007-140C-166A-6588-25D279DE3991}"/>
              </a:ext>
            </a:extLst>
          </p:cNvPr>
          <p:cNvSpPr>
            <a:spLocks noGrp="1"/>
          </p:cNvSpPr>
          <p:nvPr>
            <p:ph idx="1"/>
          </p:nvPr>
        </p:nvSpPr>
        <p:spPr>
          <a:xfrm>
            <a:off x="389468" y="1159933"/>
            <a:ext cx="11137458" cy="5101113"/>
          </a:xfrm>
        </p:spPr>
        <p:txBody>
          <a:bodyPr>
            <a:normAutofit/>
          </a:bodyPr>
          <a:lstStyle/>
          <a:p>
            <a:pPr marL="0" indent="0">
              <a:buSzPct val="175000"/>
              <a:buNone/>
              <a:defRPr/>
            </a:pPr>
            <a:r>
              <a:rPr lang="en-US" sz="2600" b="1" u="sng" dirty="0"/>
              <a:t>Doing Business with the Government</a:t>
            </a:r>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r>
              <a:rPr lang="en-US" sz="2600" dirty="0"/>
              <a:t>Other Resources:</a:t>
            </a:r>
          </a:p>
          <a:p>
            <a:pPr marL="0" indent="0">
              <a:buSzPct val="175000"/>
              <a:buNone/>
              <a:defRPr/>
            </a:pPr>
            <a:r>
              <a:rPr lang="en-US" sz="2600" dirty="0"/>
              <a:t>Open Market: </a:t>
            </a:r>
            <a:r>
              <a:rPr lang="en-US" sz="2600" dirty="0">
                <a:hlinkClick r:id="rId2"/>
              </a:rPr>
              <a:t>SAM.gov</a:t>
            </a:r>
            <a:endParaRPr lang="en-US" sz="2600" dirty="0"/>
          </a:p>
          <a:p>
            <a:pPr marL="0" indent="0">
              <a:buSzPct val="175000"/>
              <a:buNone/>
              <a:defRPr/>
            </a:pPr>
            <a:r>
              <a:rPr lang="en-US" sz="2600" dirty="0">
                <a:hlinkClick r:id="rId3"/>
              </a:rPr>
              <a:t>Best-in-Class Acquisition Gateway Website</a:t>
            </a:r>
            <a:endParaRPr lang="en-US" sz="2600" dirty="0"/>
          </a:p>
          <a:p>
            <a:pPr marL="0" indent="0">
              <a:buSzPct val="175000"/>
              <a:buNone/>
              <a:defRPr/>
            </a:pPr>
            <a:endParaRPr lang="en-US" sz="2600" b="1" u="sng" dirty="0">
              <a:solidFill>
                <a:schemeClr val="tx1"/>
              </a:solidFill>
            </a:endParaRP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6" name="Table 5">
            <a:extLst>
              <a:ext uri="{FF2B5EF4-FFF2-40B4-BE49-F238E27FC236}">
                <a16:creationId xmlns:a16="http://schemas.microsoft.com/office/drawing/2014/main" id="{1E0B1B0A-B127-41E2-6CD3-35514F9033D3}"/>
              </a:ext>
            </a:extLst>
          </p:cNvPr>
          <p:cNvGraphicFramePr>
            <a:graphicFrameLocks noGrp="1"/>
          </p:cNvGraphicFramePr>
          <p:nvPr>
            <p:extLst>
              <p:ext uri="{D42A27DB-BD31-4B8C-83A1-F6EECF244321}">
                <p14:modId xmlns:p14="http://schemas.microsoft.com/office/powerpoint/2010/main" val="4030332041"/>
              </p:ext>
            </p:extLst>
          </p:nvPr>
        </p:nvGraphicFramePr>
        <p:xfrm>
          <a:off x="466724" y="1666877"/>
          <a:ext cx="8734426" cy="2630044"/>
        </p:xfrm>
        <a:graphic>
          <a:graphicData uri="http://schemas.openxmlformats.org/drawingml/2006/table">
            <a:tbl>
              <a:tblPr/>
              <a:tblGrid>
                <a:gridCol w="5286376">
                  <a:extLst>
                    <a:ext uri="{9D8B030D-6E8A-4147-A177-3AD203B41FA5}">
                      <a16:colId xmlns:a16="http://schemas.microsoft.com/office/drawing/2014/main" val="1607329462"/>
                    </a:ext>
                  </a:extLst>
                </a:gridCol>
                <a:gridCol w="3448050">
                  <a:extLst>
                    <a:ext uri="{9D8B030D-6E8A-4147-A177-3AD203B41FA5}">
                      <a16:colId xmlns:a16="http://schemas.microsoft.com/office/drawing/2014/main" val="537993274"/>
                    </a:ext>
                  </a:extLst>
                </a:gridCol>
              </a:tblGrid>
              <a:tr h="256032">
                <a:tc>
                  <a:txBody>
                    <a:bodyPr/>
                    <a:lstStyle/>
                    <a:p>
                      <a:pPr algn="l" fontAlgn="b">
                        <a:buNone/>
                      </a:pPr>
                      <a:r>
                        <a:rPr lang="en-US" sz="2400" b="1" i="0" u="none" strike="noStrike">
                          <a:solidFill>
                            <a:srgbClr val="FFFFFF"/>
                          </a:solidFill>
                          <a:effectLst/>
                          <a:latin typeface="Aptos Narrow" panose="020B0004020202020204" pitchFamily="34" charset="0"/>
                        </a:rPr>
                        <a:t>Contract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2400" b="1" i="0" u="none" strike="noStrike">
                          <a:solidFill>
                            <a:srgbClr val="FFFFFF"/>
                          </a:solidFill>
                          <a:effectLst/>
                          <a:latin typeface="Aptos Narrow" panose="020B0004020202020204" pitchFamily="34" charset="0"/>
                        </a:rPr>
                        <a:t>Scope of Work</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3398241"/>
                  </a:ext>
                </a:extLst>
              </a:tr>
              <a:tr h="378334">
                <a:tc>
                  <a:txBody>
                    <a:bodyPr/>
                    <a:lstStyle/>
                    <a:p>
                      <a:pPr algn="l" fontAlgn="b">
                        <a:buNone/>
                      </a:pPr>
                      <a:r>
                        <a:rPr lang="en-US" sz="2400" b="0" i="0" u="none" strike="noStrike" dirty="0">
                          <a:solidFill>
                            <a:srgbClr val="000000"/>
                          </a:solidFill>
                          <a:effectLst/>
                          <a:latin typeface="Aptos Narrow" panose="020B0004020202020204" pitchFamily="34" charset="0"/>
                          <a:hlinkClick r:id="rId4"/>
                        </a:rPr>
                        <a:t>GSA Advantage Federal Supply Schedules</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Everything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86688288"/>
                  </a:ext>
                </a:extLst>
              </a:tr>
              <a:tr h="315846">
                <a:tc>
                  <a:txBody>
                    <a:bodyPr/>
                    <a:lstStyle/>
                    <a:p>
                      <a:pPr algn="l" fontAlgn="b">
                        <a:buNone/>
                      </a:pPr>
                      <a:r>
                        <a:rPr lang="en-US" sz="2400" b="0" i="0" u="none" strike="noStrike" dirty="0">
                          <a:solidFill>
                            <a:srgbClr val="000000"/>
                          </a:solidFill>
                          <a:effectLst/>
                          <a:latin typeface="Aptos Narrow" panose="020B0004020202020204" pitchFamily="34" charset="0"/>
                          <a:hlinkClick r:id="rId5"/>
                        </a:rPr>
                        <a:t>OASIS+</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a:solidFill>
                            <a:srgbClr val="000000"/>
                          </a:solidFill>
                          <a:effectLst/>
                          <a:latin typeface="Aptos Narrow" panose="020B0004020202020204" pitchFamily="34" charset="0"/>
                        </a:rPr>
                        <a:t>Professional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546321"/>
                  </a:ext>
                </a:extLst>
              </a:tr>
              <a:tr h="256032">
                <a:tc>
                  <a:txBody>
                    <a:bodyPr/>
                    <a:lstStyle/>
                    <a:p>
                      <a:pPr algn="l" fontAlgn="b">
                        <a:buNone/>
                      </a:pPr>
                      <a:r>
                        <a:rPr lang="en-US" sz="2400" b="0" i="0" u="none" strike="noStrike" dirty="0">
                          <a:solidFill>
                            <a:srgbClr val="000000"/>
                          </a:solidFill>
                          <a:effectLst/>
                          <a:latin typeface="Aptos Narrow" panose="020B0004020202020204" pitchFamily="34" charset="0"/>
                          <a:hlinkClick r:id="rId6"/>
                        </a:rPr>
                        <a:t>Vets II</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dirty="0">
                          <a:solidFill>
                            <a:srgbClr val="000000"/>
                          </a:solidFill>
                          <a:effectLst/>
                          <a:latin typeface="Aptos Narrow" panose="020B0004020202020204" pitchFamily="34" charset="0"/>
                        </a:rPr>
                        <a:t>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37994959"/>
                  </a:ext>
                </a:extLst>
              </a:tr>
              <a:tr h="256032">
                <a:tc>
                  <a:txBody>
                    <a:bodyPr/>
                    <a:lstStyle/>
                    <a:p>
                      <a:pPr algn="l" fontAlgn="b">
                        <a:buNone/>
                      </a:pPr>
                      <a:r>
                        <a:rPr lang="en-US" sz="2400" b="0" i="0" u="none" strike="noStrike" dirty="0">
                          <a:solidFill>
                            <a:srgbClr val="000000"/>
                          </a:solidFill>
                          <a:effectLst/>
                          <a:latin typeface="Aptos Narrow" panose="020B0004020202020204" pitchFamily="34" charset="0"/>
                          <a:hlinkClick r:id="rId7"/>
                        </a:rPr>
                        <a:t>8(a) STARS III</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dirty="0">
                          <a:solidFill>
                            <a:srgbClr val="000000"/>
                          </a:solidFill>
                          <a:effectLst/>
                          <a:latin typeface="Aptos Narrow" panose="020B0004020202020204" pitchFamily="34" charset="0"/>
                        </a:rPr>
                        <a:t>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27705"/>
                  </a:ext>
                </a:extLst>
              </a:tr>
              <a:tr h="256032">
                <a:tc>
                  <a:txBody>
                    <a:bodyPr/>
                    <a:lstStyle/>
                    <a:p>
                      <a:pPr algn="l" fontAlgn="b">
                        <a:buNone/>
                      </a:pPr>
                      <a:r>
                        <a:rPr lang="en-US" sz="2400" b="0" i="0" u="none" strike="noStrike" dirty="0">
                          <a:solidFill>
                            <a:srgbClr val="000000"/>
                          </a:solidFill>
                          <a:effectLst/>
                          <a:latin typeface="Aptos Narrow" panose="020B0004020202020204" pitchFamily="34" charset="0"/>
                          <a:hlinkClick r:id="rId8"/>
                        </a:rPr>
                        <a:t>NITAAC</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2400" b="0" i="0" u="none" strike="noStrike">
                          <a:solidFill>
                            <a:srgbClr val="000000"/>
                          </a:solidFill>
                          <a:effectLst/>
                          <a:latin typeface="Aptos Narrow" panose="020B0004020202020204" pitchFamily="34" charset="0"/>
                        </a:rPr>
                        <a:t>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1135823"/>
                  </a:ext>
                </a:extLst>
              </a:tr>
              <a:tr h="256032">
                <a:tc>
                  <a:txBody>
                    <a:bodyPr/>
                    <a:lstStyle/>
                    <a:p>
                      <a:pPr algn="l" fontAlgn="b">
                        <a:buNone/>
                      </a:pPr>
                      <a:r>
                        <a:rPr lang="en-US" sz="2400" b="0" i="0" u="none" strike="noStrike" dirty="0">
                          <a:solidFill>
                            <a:srgbClr val="000000"/>
                          </a:solidFill>
                          <a:effectLst/>
                          <a:latin typeface="Aptos Narrow" panose="020B0004020202020204" pitchFamily="34" charset="0"/>
                          <a:hlinkClick r:id="rId9"/>
                        </a:rPr>
                        <a:t>SEWP</a:t>
                      </a:r>
                      <a:endParaRPr lang="en-US" sz="2400" b="0" i="0" u="none" strike="noStrike" dirty="0">
                        <a:solidFill>
                          <a:srgbClr val="000000"/>
                        </a:solidFill>
                        <a:effectLst/>
                        <a:latin typeface="Aptos Narrow" panose="020B00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2400" b="0" i="0" u="none" strike="noStrike" dirty="0">
                          <a:solidFill>
                            <a:srgbClr val="000000"/>
                          </a:solidFill>
                          <a:effectLst/>
                          <a:latin typeface="Aptos Narrow" panose="020B0004020202020204" pitchFamily="34" charset="0"/>
                        </a:rPr>
                        <a:t>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508287"/>
                  </a:ext>
                </a:extLst>
              </a:tr>
            </a:tbl>
          </a:graphicData>
        </a:graphic>
      </p:graphicFrame>
    </p:spTree>
    <p:extLst>
      <p:ext uri="{BB962C8B-B14F-4D97-AF65-F5344CB8AC3E}">
        <p14:creationId xmlns:p14="http://schemas.microsoft.com/office/powerpoint/2010/main" val="6304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FDD3-B40D-7F8F-42D7-EA740FF00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01AA9-0A0B-48C3-A3DF-F8F71ED80D0F}"/>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C49F7F65-75BC-5231-9946-B131A4CD98A6}"/>
              </a:ext>
            </a:extLst>
          </p:cNvPr>
          <p:cNvSpPr>
            <a:spLocks noGrp="1"/>
          </p:cNvSpPr>
          <p:nvPr>
            <p:ph type="sldNum" sz="quarter" idx="12"/>
          </p:nvPr>
        </p:nvSpPr>
        <p:spPr/>
        <p:txBody>
          <a:bodyPr/>
          <a:lstStyle/>
          <a:p>
            <a:fld id="{7B343593-C7EF-7B4B-9478-17F0C6DC43BC}" type="slidenum">
              <a:rPr lang="en-US" smtClean="0"/>
              <a:t>5</a:t>
            </a:fld>
            <a:endParaRPr lang="en-US" dirty="0"/>
          </a:p>
        </p:txBody>
      </p:sp>
      <p:sp>
        <p:nvSpPr>
          <p:cNvPr id="3" name="Content Placeholder 2">
            <a:extLst>
              <a:ext uri="{FF2B5EF4-FFF2-40B4-BE49-F238E27FC236}">
                <a16:creationId xmlns:a16="http://schemas.microsoft.com/office/drawing/2014/main" id="{D4A5AC43-60D5-E888-FFBB-E79BE43C4056}"/>
              </a:ext>
            </a:extLst>
          </p:cNvPr>
          <p:cNvSpPr>
            <a:spLocks noGrp="1"/>
          </p:cNvSpPr>
          <p:nvPr>
            <p:ph idx="1"/>
          </p:nvPr>
        </p:nvSpPr>
        <p:spPr>
          <a:xfrm>
            <a:off x="389468" y="923925"/>
            <a:ext cx="11137458" cy="5337121"/>
          </a:xfrm>
        </p:spPr>
        <p:txBody>
          <a:bodyPr>
            <a:normAutofit/>
          </a:bodyPr>
          <a:lstStyle/>
          <a:p>
            <a:pPr marL="0" indent="0">
              <a:buSzPct val="175000"/>
              <a:buNone/>
              <a:defRPr/>
            </a:pPr>
            <a:r>
              <a:rPr lang="en-US" sz="2600" b="1" u="sng" dirty="0"/>
              <a:t>Procurement Operations Branch Acquisition Forecast</a:t>
            </a:r>
            <a:r>
              <a:rPr lang="en-US" sz="2600" dirty="0"/>
              <a:t> </a:t>
            </a:r>
            <a:r>
              <a:rPr lang="en-US" sz="2600" dirty="0">
                <a:highlight>
                  <a:srgbClr val="FFFF00"/>
                </a:highlight>
              </a:rPr>
              <a:t>* = Enterprise</a:t>
            </a:r>
            <a:endParaRPr lang="en-US" sz="2600" b="1" u="sng" dirty="0">
              <a:highlight>
                <a:srgbClr val="FFFF00"/>
              </a:highlight>
            </a:endParaRPr>
          </a:p>
          <a:p>
            <a:pPr marL="0" indent="0">
              <a:buSzPct val="175000"/>
              <a:buNone/>
              <a:defRPr/>
            </a:pPr>
            <a:endParaRPr lang="en-US" sz="2600" b="1" u="sng" dirty="0"/>
          </a:p>
          <a:p>
            <a:pPr marL="0" indent="0">
              <a:buSzPct val="175000"/>
              <a:buNone/>
              <a:defRPr/>
            </a:pPr>
            <a:endParaRPr lang="en-US" sz="2600" b="1" u="sng" dirty="0"/>
          </a:p>
          <a:p>
            <a:pPr marL="0" indent="0">
              <a:buSzPct val="175000"/>
              <a:buNone/>
              <a:defRPr/>
            </a:pPr>
            <a:endParaRPr lang="en-US" sz="2600" b="1" u="sng" dirty="0">
              <a:solidFill>
                <a:schemeClr val="tx1"/>
              </a:solidFill>
            </a:endParaRPr>
          </a:p>
          <a:p>
            <a:pPr marL="0" indent="0" algn="l">
              <a:buNone/>
            </a:pPr>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graphicFrame>
        <p:nvGraphicFramePr>
          <p:cNvPr id="5" name="Table 4">
            <a:extLst>
              <a:ext uri="{FF2B5EF4-FFF2-40B4-BE49-F238E27FC236}">
                <a16:creationId xmlns:a16="http://schemas.microsoft.com/office/drawing/2014/main" id="{2036BA38-FEB2-5CB1-E8E4-E35B1B0E2C5B}"/>
              </a:ext>
            </a:extLst>
          </p:cNvPr>
          <p:cNvGraphicFramePr>
            <a:graphicFrameLocks noGrp="1"/>
          </p:cNvGraphicFramePr>
          <p:nvPr>
            <p:extLst>
              <p:ext uri="{D42A27DB-BD31-4B8C-83A1-F6EECF244321}">
                <p14:modId xmlns:p14="http://schemas.microsoft.com/office/powerpoint/2010/main" val="1183721525"/>
              </p:ext>
            </p:extLst>
          </p:nvPr>
        </p:nvGraphicFramePr>
        <p:xfrm>
          <a:off x="285750" y="1333500"/>
          <a:ext cx="11449050" cy="5392705"/>
        </p:xfrm>
        <a:graphic>
          <a:graphicData uri="http://schemas.openxmlformats.org/drawingml/2006/table">
            <a:tbl>
              <a:tblPr/>
              <a:tblGrid>
                <a:gridCol w="5095875">
                  <a:extLst>
                    <a:ext uri="{9D8B030D-6E8A-4147-A177-3AD203B41FA5}">
                      <a16:colId xmlns:a16="http://schemas.microsoft.com/office/drawing/2014/main" val="3616814295"/>
                    </a:ext>
                  </a:extLst>
                </a:gridCol>
                <a:gridCol w="4844222">
                  <a:extLst>
                    <a:ext uri="{9D8B030D-6E8A-4147-A177-3AD203B41FA5}">
                      <a16:colId xmlns:a16="http://schemas.microsoft.com/office/drawing/2014/main" val="3262303619"/>
                    </a:ext>
                  </a:extLst>
                </a:gridCol>
                <a:gridCol w="1508953">
                  <a:extLst>
                    <a:ext uri="{9D8B030D-6E8A-4147-A177-3AD203B41FA5}">
                      <a16:colId xmlns:a16="http://schemas.microsoft.com/office/drawing/2014/main" val="442137461"/>
                    </a:ext>
                  </a:extLst>
                </a:gridCol>
              </a:tblGrid>
              <a:tr h="196229">
                <a:tc>
                  <a:txBody>
                    <a:bodyPr/>
                    <a:lstStyle/>
                    <a:p>
                      <a:pPr algn="l" fontAlgn="b">
                        <a:buNone/>
                      </a:pPr>
                      <a:r>
                        <a:rPr lang="en-US" sz="1600" b="1" i="0" u="none" strike="noStrike">
                          <a:solidFill>
                            <a:srgbClr val="FFFFFF"/>
                          </a:solidFill>
                          <a:effectLst/>
                          <a:latin typeface="Aptos Narrow" panose="020B0004020202020204" pitchFamily="34" charset="0"/>
                        </a:rPr>
                        <a:t>Contract</a:t>
                      </a:r>
                    </a:p>
                  </a:txBody>
                  <a:tcPr marL="7269" marR="7269" marT="72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600" b="1" i="0" u="none" strike="noStrike">
                          <a:solidFill>
                            <a:srgbClr val="FFFFFF"/>
                          </a:solidFill>
                          <a:effectLst/>
                          <a:latin typeface="Aptos Narrow" panose="020B0004020202020204" pitchFamily="34" charset="0"/>
                        </a:rPr>
                        <a:t>Scope</a:t>
                      </a:r>
                    </a:p>
                  </a:txBody>
                  <a:tcPr marL="7269" marR="7269" marT="726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buNone/>
                      </a:pPr>
                      <a:r>
                        <a:rPr lang="en-US" sz="1600" b="1" i="0" u="none" strike="noStrike" dirty="0">
                          <a:solidFill>
                            <a:srgbClr val="FFFFFF"/>
                          </a:solidFill>
                          <a:effectLst/>
                          <a:latin typeface="Aptos Narrow" panose="020B0004020202020204" pitchFamily="34" charset="0"/>
                        </a:rPr>
                        <a:t>Expiration Date</a:t>
                      </a:r>
                    </a:p>
                  </a:txBody>
                  <a:tcPr marL="7269" marR="7269" marT="726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20283181"/>
                  </a:ext>
                </a:extLst>
              </a:tr>
              <a:tr h="313967">
                <a:tc>
                  <a:txBody>
                    <a:bodyPr/>
                    <a:lstStyle/>
                    <a:p>
                      <a:pPr algn="l" fontAlgn="ctr">
                        <a:buNone/>
                      </a:pPr>
                      <a:r>
                        <a:rPr lang="fr-FR" sz="1600" b="0" i="0" u="none" strike="noStrike" dirty="0">
                          <a:solidFill>
                            <a:srgbClr val="000000"/>
                          </a:solidFill>
                          <a:effectLst/>
                          <a:latin typeface="Aptos Narrow" panose="020B0004020202020204" pitchFamily="34" charset="0"/>
                        </a:rPr>
                        <a:t>NASA Enterprise </a:t>
                      </a:r>
                      <a:r>
                        <a:rPr lang="fr-FR" sz="1600" b="0" i="0" u="none" strike="noStrike" dirty="0" err="1">
                          <a:solidFill>
                            <a:srgbClr val="000000"/>
                          </a:solidFill>
                          <a:effectLst/>
                          <a:latin typeface="Aptos Narrow" panose="020B0004020202020204" pitchFamily="34" charset="0"/>
                        </a:rPr>
                        <a:t>Logistics</a:t>
                      </a:r>
                      <a:r>
                        <a:rPr lang="fr-FR" sz="1600" b="0" i="0" u="none" strike="noStrike" dirty="0">
                          <a:solidFill>
                            <a:srgbClr val="000000"/>
                          </a:solidFill>
                          <a:effectLst/>
                          <a:latin typeface="Aptos Narrow" panose="020B0004020202020204" pitchFamily="34" charset="0"/>
                        </a:rPr>
                        <a:t> Support Services (NELSS)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Logistics support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1600" b="0" i="0" u="none" strike="noStrike">
                          <a:solidFill>
                            <a:srgbClr val="000000"/>
                          </a:solidFill>
                          <a:effectLst/>
                          <a:latin typeface="Aptos Narrow" panose="020B0004020202020204" pitchFamily="34" charset="0"/>
                        </a:rPr>
                        <a:t>8/15/2026</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1273832"/>
                  </a:ext>
                </a:extLst>
              </a:tr>
              <a:tr h="313967">
                <a:tc>
                  <a:txBody>
                    <a:bodyPr/>
                    <a:lstStyle/>
                    <a:p>
                      <a:pPr algn="l" fontAlgn="ctr">
                        <a:buNone/>
                      </a:pPr>
                      <a:r>
                        <a:rPr lang="en-US" sz="1600" b="0" i="0" u="none" strike="noStrike" dirty="0">
                          <a:solidFill>
                            <a:srgbClr val="000000"/>
                          </a:solidFill>
                          <a:effectLst/>
                          <a:latin typeface="Aptos Narrow" panose="020B0004020202020204" pitchFamily="34" charset="0"/>
                        </a:rPr>
                        <a:t>Enterprise Custodial, Landscaping and Pest Services (ECLPS)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Grounds, landscaping and pest control</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8/15/2026</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6308592"/>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Real Estate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Property appraisals and market surveys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1/6/2027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410076"/>
                  </a:ext>
                </a:extLst>
              </a:tr>
              <a:tr h="313967">
                <a:tc>
                  <a:txBody>
                    <a:bodyPr/>
                    <a:lstStyle/>
                    <a:p>
                      <a:pPr algn="l" fontAlgn="ctr">
                        <a:buNone/>
                      </a:pPr>
                      <a:r>
                        <a:rPr lang="en-US" sz="1600" b="0" i="0" u="none" strike="noStrike" dirty="0">
                          <a:solidFill>
                            <a:srgbClr val="000000"/>
                          </a:solidFill>
                          <a:effectLst/>
                          <a:latin typeface="Aptos Narrow" panose="020B0004020202020204" pitchFamily="34" charset="0"/>
                        </a:rPr>
                        <a:t>Sign Language Interpreter (SLI)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Sign language interpreters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9/8/2027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095962"/>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NCCIPS V2</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Data center operational support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9/30/2027</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28095870"/>
                  </a:ext>
                </a:extLst>
              </a:tr>
              <a:tr h="313967">
                <a:tc>
                  <a:txBody>
                    <a:bodyPr/>
                    <a:lstStyle/>
                    <a:p>
                      <a:pPr algn="l" fontAlgn="ctr">
                        <a:buNone/>
                      </a:pPr>
                      <a:r>
                        <a:rPr lang="fr-FR" sz="1600" b="0" i="0" u="none" strike="noStrike">
                          <a:solidFill>
                            <a:srgbClr val="000000"/>
                          </a:solidFill>
                          <a:effectLst/>
                          <a:latin typeface="Aptos Narrow" panose="020B0004020202020204" pitchFamily="34" charset="0"/>
                        </a:rPr>
                        <a:t>Contract Audit Support Services (CASS)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dirty="0">
                          <a:solidFill>
                            <a:srgbClr val="000000"/>
                          </a:solidFill>
                          <a:effectLst/>
                          <a:latin typeface="Aptos Narrow" panose="020B0004020202020204" pitchFamily="34" charset="0"/>
                        </a:rPr>
                        <a:t>DCAA-style incurred cost audits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Aptos Narrow" panose="020B0004020202020204" pitchFamily="34" charset="0"/>
                        </a:rPr>
                        <a:t>10/20/2027</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096323"/>
                  </a:ext>
                </a:extLst>
              </a:tr>
              <a:tr h="208232">
                <a:tc>
                  <a:txBody>
                    <a:bodyPr/>
                    <a:lstStyle/>
                    <a:p>
                      <a:pPr algn="l" fontAlgn="ctr">
                        <a:buNone/>
                      </a:pPr>
                      <a:r>
                        <a:rPr lang="en-US" sz="1600" b="0" i="0" u="none" strike="noStrike" dirty="0">
                          <a:solidFill>
                            <a:srgbClr val="000000"/>
                          </a:solidFill>
                          <a:effectLst/>
                          <a:latin typeface="Aptos Narrow" panose="020B0004020202020204" pitchFamily="34" charset="0"/>
                        </a:rPr>
                        <a:t>Early Stage Innovation Partnerships (ESIP)</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Support services for Space Technology Mission Directorate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2/2/2028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87565089"/>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NASA Enterprise Human Capital Support Services (NEHCSS)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Human capital operational support</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2/28/2028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7210341"/>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Enterprise Service Center (ESC)</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NSSC Customer Contact Center</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9/30/2028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3306921"/>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Relocations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Consulting and moving support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9/30/2028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120039"/>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FAC-C FAC-COR</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Procurement Training</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12/31/2028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9119790"/>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ISO Audits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Supports ISO Audits at NASA centers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12/31/2028</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232794"/>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NASA Environmental Restoration and Compliance Contract (NERCC)</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dirty="0">
                          <a:solidFill>
                            <a:srgbClr val="000000"/>
                          </a:solidFill>
                          <a:effectLst/>
                          <a:latin typeface="Aptos Narrow" panose="020B0004020202020204" pitchFamily="34" charset="0"/>
                        </a:rPr>
                        <a:t>Environmental remediation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buNone/>
                      </a:pPr>
                      <a:r>
                        <a:rPr lang="en-US" sz="1600" b="0" i="0" u="none" strike="noStrike">
                          <a:solidFill>
                            <a:srgbClr val="000000"/>
                          </a:solidFill>
                          <a:effectLst/>
                          <a:latin typeface="Aptos Narrow" panose="020B0004020202020204" pitchFamily="34" charset="0"/>
                        </a:rPr>
                        <a:t>1/30/2029</a:t>
                      </a:r>
                    </a:p>
                  </a:txBody>
                  <a:tcPr marL="7269" marR="7269" marT="72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6782407"/>
                  </a:ext>
                </a:extLst>
              </a:tr>
              <a:tr h="313967">
                <a:tc>
                  <a:txBody>
                    <a:bodyPr/>
                    <a:lstStyle/>
                    <a:p>
                      <a:pPr algn="l" fontAlgn="ctr">
                        <a:buNone/>
                      </a:pPr>
                      <a:r>
                        <a:rPr lang="en-US" sz="1600" b="0" i="0" u="none" strike="noStrike">
                          <a:solidFill>
                            <a:srgbClr val="000000"/>
                          </a:solidFill>
                          <a:effectLst/>
                          <a:latin typeface="Aptos Narrow" panose="020B0004020202020204" pitchFamily="34" charset="0"/>
                        </a:rPr>
                        <a:t>NCCIPS Batteries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Provides batteries and UPCs for NCCIPS data center</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8/18/2029</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12595"/>
                  </a:ext>
                </a:extLst>
              </a:tr>
              <a:tr h="313967">
                <a:tc>
                  <a:txBody>
                    <a:bodyPr/>
                    <a:lstStyle/>
                    <a:p>
                      <a:pPr algn="l" fontAlgn="ctr">
                        <a:buNone/>
                      </a:pPr>
                      <a:r>
                        <a:rPr lang="fr-FR" sz="1600" b="0" i="0" u="none" strike="noStrike">
                          <a:solidFill>
                            <a:srgbClr val="000000"/>
                          </a:solidFill>
                          <a:effectLst/>
                          <a:latin typeface="Aptos Narrow" panose="020B0004020202020204" pitchFamily="34" charset="0"/>
                        </a:rPr>
                        <a:t>NASA Transformational Support Services (NTSS)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NSSC Operations Support Services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1600" b="0" i="0" u="none" strike="noStrike">
                          <a:solidFill>
                            <a:srgbClr val="000000"/>
                          </a:solidFill>
                          <a:effectLst/>
                          <a:latin typeface="Aptos Narrow" panose="020B0004020202020204" pitchFamily="34" charset="0"/>
                        </a:rPr>
                        <a:t>9/30/2031</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1080486"/>
                  </a:ext>
                </a:extLst>
              </a:tr>
              <a:tr h="313967">
                <a:tc>
                  <a:txBody>
                    <a:bodyPr/>
                    <a:lstStyle/>
                    <a:p>
                      <a:pPr algn="l" fontAlgn="ctr">
                        <a:buNone/>
                      </a:pPr>
                      <a:r>
                        <a:rPr lang="fr-FR" sz="1600" b="0" i="0" u="none" strike="noStrike">
                          <a:solidFill>
                            <a:srgbClr val="000000"/>
                          </a:solidFill>
                          <a:effectLst/>
                          <a:latin typeface="Aptos Narrow" panose="020B0004020202020204" pitchFamily="34" charset="0"/>
                        </a:rPr>
                        <a:t>NASA Environmental Support Services (NESS)</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a:solidFill>
                            <a:srgbClr val="000000"/>
                          </a:solidFill>
                          <a:effectLst/>
                          <a:latin typeface="Aptos Narrow" panose="020B0004020202020204" pitchFamily="34" charset="0"/>
                        </a:rPr>
                        <a:t>Environmental audits and compliance</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1600" b="0" i="0" u="none" strike="noStrike" dirty="0">
                          <a:solidFill>
                            <a:srgbClr val="000000"/>
                          </a:solidFill>
                          <a:effectLst/>
                          <a:latin typeface="Aptos Narrow" panose="020B0004020202020204" pitchFamily="34" charset="0"/>
                        </a:rPr>
                        <a:t>4/30/2035</a:t>
                      </a:r>
                    </a:p>
                  </a:txBody>
                  <a:tcPr marL="7269" marR="7269" marT="72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091093"/>
                  </a:ext>
                </a:extLst>
              </a:tr>
            </a:tbl>
          </a:graphicData>
        </a:graphic>
      </p:graphicFrame>
    </p:spTree>
    <p:extLst>
      <p:ext uri="{BB962C8B-B14F-4D97-AF65-F5344CB8AC3E}">
        <p14:creationId xmlns:p14="http://schemas.microsoft.com/office/powerpoint/2010/main" val="3827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19CA2-3674-FF2F-6E1E-668BD4414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07693-21B0-49B3-24AC-824E1E761224}"/>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5C239EBB-7781-514A-1949-247B096A4F4A}"/>
              </a:ext>
            </a:extLst>
          </p:cNvPr>
          <p:cNvSpPr>
            <a:spLocks noGrp="1"/>
          </p:cNvSpPr>
          <p:nvPr>
            <p:ph type="sldNum" sz="quarter" idx="12"/>
          </p:nvPr>
        </p:nvSpPr>
        <p:spPr/>
        <p:txBody>
          <a:bodyPr/>
          <a:lstStyle/>
          <a:p>
            <a:fld id="{7B343593-C7EF-7B4B-9478-17F0C6DC43BC}" type="slidenum">
              <a:rPr lang="en-US" smtClean="0"/>
              <a:t>6</a:t>
            </a:fld>
            <a:endParaRPr lang="en-US" dirty="0"/>
          </a:p>
        </p:txBody>
      </p:sp>
      <p:sp>
        <p:nvSpPr>
          <p:cNvPr id="3" name="Content Placeholder 2">
            <a:extLst>
              <a:ext uri="{FF2B5EF4-FFF2-40B4-BE49-F238E27FC236}">
                <a16:creationId xmlns:a16="http://schemas.microsoft.com/office/drawing/2014/main" id="{0A08B99C-1233-3C96-BF9C-E45BA46DA394}"/>
              </a:ext>
            </a:extLst>
          </p:cNvPr>
          <p:cNvSpPr>
            <a:spLocks noGrp="1"/>
          </p:cNvSpPr>
          <p:nvPr>
            <p:ph idx="1"/>
          </p:nvPr>
        </p:nvSpPr>
        <p:spPr>
          <a:xfrm>
            <a:off x="389468" y="1159933"/>
            <a:ext cx="11137458" cy="5101113"/>
          </a:xfrm>
        </p:spPr>
        <p:txBody>
          <a:bodyPr>
            <a:normAutofit fontScale="70000" lnSpcReduction="20000"/>
          </a:bodyPr>
          <a:lstStyle/>
          <a:p>
            <a:pPr marL="0" indent="0">
              <a:buSzPct val="175000"/>
              <a:buNone/>
              <a:defRPr/>
            </a:pPr>
            <a:r>
              <a:rPr lang="en-US" sz="2600" b="1" u="sng" dirty="0"/>
              <a:t>Sign Language Interpreter (SLI) Services</a:t>
            </a:r>
            <a:endParaRPr lang="en-US" sz="2600" b="1" u="sng" dirty="0">
              <a:solidFill>
                <a:schemeClr val="tx1"/>
              </a:solidFill>
            </a:endParaRPr>
          </a:p>
          <a:p>
            <a:pPr marL="0" indent="0" algn="just">
              <a:lnSpc>
                <a:spcPct val="120000"/>
              </a:lnSpc>
              <a:buNone/>
            </a:pPr>
            <a:r>
              <a:rPr lang="en-US" sz="1800" dirty="0">
                <a:solidFill>
                  <a:srgbClr val="1B1B1B"/>
                </a:solidFill>
              </a:rPr>
              <a:t>NASA has SLI needs for current deaf/hard of hearing (D/HH) Federal employees, students/interns, applicants, and visitors. Interpreting services are needed for NASA-sponsored work-related activities and events, meetings, lectures, conferences, symposia, internal and external training classes, NASA sponsored travel, and all other employee work-related requirements. To this end, the Contractor will provide a highly qualified, high-performing, integrated, and flexible SLI team that is dedicated to mission success. The Contractor shall be efficient as well as effective, professional, knowledgeable, and experienced in the areas of sign language interpretation, D/HH culture, and in managing dynamic schedules.</a:t>
            </a:r>
          </a:p>
          <a:p>
            <a:pPr marL="0" indent="0" algn="just">
              <a:lnSpc>
                <a:spcPct val="120000"/>
              </a:lnSpc>
              <a:buNone/>
            </a:pPr>
            <a:r>
              <a:rPr lang="en-US" sz="1800" dirty="0">
                <a:solidFill>
                  <a:srgbClr val="1B1B1B"/>
                </a:solidFill>
              </a:rPr>
              <a:t>The Contractor will provide an interpreter cadre who are experienced and fluent in a variety of sign language dialects, as well as scientific, engineering, and technical jargon. The Contractor shall be flexible in SLI assignments to meet the particular dialectical and technical jargon needs of employees. To the greatest extent possible, the Contractor will minimize SLI staffing changes in order to maintain an SLI cadre who are familiar with NASA terminology and the needs of particular employees.</a:t>
            </a:r>
          </a:p>
          <a:p>
            <a:pPr marL="0" indent="0" algn="just">
              <a:lnSpc>
                <a:spcPct val="120000"/>
              </a:lnSpc>
              <a:buNone/>
            </a:pPr>
            <a:r>
              <a:rPr lang="en-US" sz="1700" b="1" i="0" u="sng" strike="noStrike" baseline="0" dirty="0">
                <a:solidFill>
                  <a:srgbClr val="000000"/>
                </a:solidFill>
              </a:rPr>
              <a:t>Current Data:</a:t>
            </a:r>
          </a:p>
          <a:p>
            <a:pPr marL="0" indent="0">
              <a:buNone/>
            </a:pPr>
            <a:r>
              <a:rPr lang="en-US" sz="1700" b="0" i="0" u="none" strike="noStrike" baseline="0" dirty="0">
                <a:solidFill>
                  <a:srgbClr val="000000"/>
                </a:solidFill>
              </a:rPr>
              <a:t>Contract # </a:t>
            </a:r>
            <a:r>
              <a:rPr lang="en-US" sz="1700" dirty="0">
                <a:solidFill>
                  <a:srgbClr val="000000"/>
                </a:solidFill>
              </a:rPr>
              <a:t>80NSSC22AA010, 80NSSC22AA011, 80NSSC22AA012</a:t>
            </a:r>
          </a:p>
          <a:p>
            <a:pPr marL="0" indent="0">
              <a:buNone/>
            </a:pPr>
            <a:r>
              <a:rPr lang="en-US" sz="1700" dirty="0"/>
              <a:t>NAICS 541930</a:t>
            </a:r>
          </a:p>
          <a:p>
            <a:pPr marL="0" indent="0" algn="l">
              <a:buNone/>
            </a:pPr>
            <a:r>
              <a:rPr lang="en-US" sz="1700" dirty="0">
                <a:solidFill>
                  <a:srgbClr val="000000"/>
                </a:solidFill>
              </a:rPr>
              <a:t>POP – 9/9/22 – 9/8/27</a:t>
            </a:r>
          </a:p>
          <a:p>
            <a:pPr marL="0" indent="0" algn="l">
              <a:buNone/>
            </a:pPr>
            <a:r>
              <a:rPr lang="en-US" sz="1700" b="0" i="0" u="none" strike="noStrike" baseline="0" dirty="0">
                <a:solidFill>
                  <a:srgbClr val="000000"/>
                </a:solidFill>
              </a:rPr>
              <a:t>Incumbent – Applied Development, MAIG, Translation Excellence</a:t>
            </a:r>
          </a:p>
          <a:p>
            <a:pPr marL="0" indent="0">
              <a:buNone/>
            </a:pPr>
            <a:r>
              <a:rPr lang="en-US" sz="1700" dirty="0">
                <a:solidFill>
                  <a:srgbClr val="000000"/>
                </a:solidFill>
              </a:rPr>
              <a:t>Previously competed as full and open competition with an award amount of $8.5M</a:t>
            </a:r>
          </a:p>
          <a:p>
            <a:pPr marL="0" indent="0">
              <a:buNone/>
            </a:pPr>
            <a:r>
              <a:rPr lang="en-US" sz="1700" b="1" dirty="0">
                <a:solidFill>
                  <a:srgbClr val="FF0000"/>
                </a:solidFill>
              </a:rPr>
              <a:t>Requirements development will kick off 1Q FY27</a:t>
            </a:r>
          </a:p>
          <a:p>
            <a:pPr marL="0" indent="0" algn="l">
              <a:buNone/>
            </a:pPr>
            <a:r>
              <a:rPr lang="en-US" sz="1700" dirty="0"/>
              <a:t>RFP Released Timeframe – TBD</a:t>
            </a:r>
          </a:p>
          <a:p>
            <a:pPr marL="0" indent="0" algn="l">
              <a:buNone/>
            </a:pPr>
            <a:r>
              <a:rPr lang="en-US" sz="1700" dirty="0"/>
              <a:t>Competition – TBD, probably GSA FSS</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2458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p:cNvSpPr>
            <a:spLocks noGrp="1"/>
          </p:cNvSpPr>
          <p:nvPr>
            <p:ph type="sldNum" sz="quarter" idx="12"/>
          </p:nvPr>
        </p:nvSpPr>
        <p:spPr/>
        <p:txBody>
          <a:bodyPr/>
          <a:lstStyle/>
          <a:p>
            <a:fld id="{7B343593-C7EF-7B4B-9478-17F0C6DC43BC}" type="slidenum">
              <a:rPr lang="en-US" smtClean="0"/>
              <a:t>7</a:t>
            </a:fld>
            <a:endParaRPr lang="en-US" dirty="0"/>
          </a:p>
        </p:txBody>
      </p:sp>
      <p:sp>
        <p:nvSpPr>
          <p:cNvPr id="3" name="Content Placeholder 2"/>
          <p:cNvSpPr>
            <a:spLocks noGrp="1"/>
          </p:cNvSpPr>
          <p:nvPr>
            <p:ph idx="1"/>
          </p:nvPr>
        </p:nvSpPr>
        <p:spPr>
          <a:xfrm>
            <a:off x="389468" y="1159933"/>
            <a:ext cx="11137458" cy="5101113"/>
          </a:xfrm>
        </p:spPr>
        <p:txBody>
          <a:bodyPr>
            <a:normAutofit fontScale="77500" lnSpcReduction="20000"/>
          </a:bodyPr>
          <a:lstStyle/>
          <a:p>
            <a:pPr fontAlgn="ctr">
              <a:buNone/>
            </a:pPr>
            <a:r>
              <a:rPr lang="en-US" sz="2600" b="1" u="sng" dirty="0">
                <a:solidFill>
                  <a:srgbClr val="000000"/>
                </a:solidFill>
              </a:rPr>
              <a:t>NASA Enterprise Human Capital Support Services (NEHCSS)*</a:t>
            </a:r>
          </a:p>
          <a:p>
            <a:pPr marL="0" indent="0" algn="just">
              <a:lnSpc>
                <a:spcPct val="120000"/>
              </a:lnSpc>
              <a:spcBef>
                <a:spcPts val="0"/>
              </a:spcBef>
              <a:buNone/>
            </a:pPr>
            <a:r>
              <a:rPr lang="en-US" sz="1800" dirty="0">
                <a:solidFill>
                  <a:srgbClr val="1B1B1B"/>
                </a:solidFill>
              </a:rPr>
              <a:t>The contractor shall provide all services ranging from, but not limited to, HR Business Partner (HRBP) advisory support for the development and implementation of the organization’s human resources strategy to subject-matter expertise in areas such as, but not limited to HC policy development, data analytics, talent development and executive services. Services shall be provided on a full-time, part-time, or temporary basis (virtually, on-site, or in person) at an officially designated location. The contractor shall also provide the supervisory/management oversight and resources not otherwise provided by the Government to administer this contract and perform the necessary HC services in support of the NASA Centers and Field locations listed above.</a:t>
            </a:r>
          </a:p>
          <a:p>
            <a:pPr marL="0" indent="0" algn="just">
              <a:lnSpc>
                <a:spcPct val="120000"/>
              </a:lnSpc>
              <a:spcBef>
                <a:spcPts val="0"/>
              </a:spcBef>
              <a:buNone/>
            </a:pPr>
            <a:endParaRPr lang="en-US" sz="1800" dirty="0">
              <a:solidFill>
                <a:srgbClr val="1B1B1B"/>
              </a:solidFill>
            </a:endParaRPr>
          </a:p>
          <a:p>
            <a:pPr marL="0" indent="0" algn="just">
              <a:lnSpc>
                <a:spcPct val="120000"/>
              </a:lnSpc>
              <a:spcBef>
                <a:spcPts val="0"/>
              </a:spcBef>
              <a:buNone/>
            </a:pPr>
            <a:r>
              <a:rPr lang="en-US" sz="1800" dirty="0">
                <a:solidFill>
                  <a:srgbClr val="1B1B1B"/>
                </a:solidFill>
              </a:rPr>
              <a:t>In performance of this contract, the contractor shall provide support in alignment with the OCHCO’s strategy to strengthen its HC capabilities to effectively and efficiently meet future work demand, and to enable NASA to remain responsive and agile with changing technology advancements, mission requirements, and workforce composition.</a:t>
            </a:r>
          </a:p>
          <a:p>
            <a:pPr marL="0" indent="0" algn="just">
              <a:lnSpc>
                <a:spcPct val="120000"/>
              </a:lnSpc>
              <a:buNone/>
            </a:pPr>
            <a:r>
              <a:rPr lang="en-US" sz="1700" b="1" i="0" u="sng" strike="noStrike" baseline="0" dirty="0">
                <a:solidFill>
                  <a:srgbClr val="000000"/>
                </a:solidFill>
              </a:rPr>
              <a:t>Current Data:</a:t>
            </a:r>
          </a:p>
          <a:p>
            <a:pPr marL="0" indent="0">
              <a:buNone/>
            </a:pPr>
            <a:r>
              <a:rPr lang="en-US" sz="1700" b="0" i="0" u="none" strike="noStrike" baseline="0" dirty="0">
                <a:solidFill>
                  <a:srgbClr val="000000"/>
                </a:solidFill>
              </a:rPr>
              <a:t>Contract # </a:t>
            </a:r>
            <a:r>
              <a:rPr lang="en-US" sz="1700" dirty="0">
                <a:solidFill>
                  <a:srgbClr val="000000"/>
                </a:solidFill>
              </a:rPr>
              <a:t>80NSSC23DA001, 80NSSC23DA002, 80NSSC23DA003 </a:t>
            </a:r>
          </a:p>
          <a:p>
            <a:pPr marL="0" indent="0">
              <a:buNone/>
            </a:pPr>
            <a:r>
              <a:rPr lang="en-US" sz="1700" dirty="0"/>
              <a:t>NAICS 541612</a:t>
            </a:r>
          </a:p>
          <a:p>
            <a:pPr marL="0" indent="0" algn="l">
              <a:buNone/>
            </a:pPr>
            <a:r>
              <a:rPr lang="en-US" sz="1700" dirty="0">
                <a:solidFill>
                  <a:srgbClr val="000000"/>
                </a:solidFill>
              </a:rPr>
              <a:t>POP – 3/1/23 – 2/28/28</a:t>
            </a:r>
          </a:p>
          <a:p>
            <a:pPr marL="0" indent="0" algn="l">
              <a:buNone/>
            </a:pPr>
            <a:r>
              <a:rPr lang="en-US" sz="1700" b="0" i="0" u="none" strike="noStrike" baseline="0" dirty="0">
                <a:solidFill>
                  <a:srgbClr val="000000"/>
                </a:solidFill>
              </a:rPr>
              <a:t>Incumbent – </a:t>
            </a:r>
            <a:r>
              <a:rPr lang="en-US" sz="1700" dirty="0">
                <a:solidFill>
                  <a:srgbClr val="000000"/>
                </a:solidFill>
              </a:rPr>
              <a:t>IBEX, Bryce Solutions, SCT</a:t>
            </a:r>
            <a:r>
              <a:rPr lang="en-US" sz="1700" b="0" i="0" u="none" strike="noStrike" baseline="0" dirty="0">
                <a:solidFill>
                  <a:srgbClr val="000000"/>
                </a:solidFill>
              </a:rPr>
              <a:t> </a:t>
            </a:r>
          </a:p>
          <a:p>
            <a:pPr marL="0" indent="0">
              <a:buNone/>
            </a:pPr>
            <a:r>
              <a:rPr lang="en-US" sz="1700" dirty="0">
                <a:solidFill>
                  <a:srgbClr val="000000"/>
                </a:solidFill>
              </a:rPr>
              <a:t>Previously competed as full and open competition with an award amount of $76M</a:t>
            </a:r>
          </a:p>
          <a:p>
            <a:pPr marL="0" indent="0" algn="l">
              <a:buNone/>
            </a:pPr>
            <a:r>
              <a:rPr lang="en-US" sz="1700" b="1" dirty="0">
                <a:solidFill>
                  <a:srgbClr val="FF0000"/>
                </a:solidFill>
              </a:rPr>
              <a:t>Requirements development will kick off 1Q FY27</a:t>
            </a:r>
          </a:p>
          <a:p>
            <a:pPr marL="0" indent="0" algn="l">
              <a:buNone/>
            </a:pPr>
            <a:r>
              <a:rPr lang="en-US" sz="1700" dirty="0"/>
              <a:t>RFP Released Timeframe – TBD</a:t>
            </a:r>
          </a:p>
          <a:p>
            <a:pPr marL="0" indent="0" algn="l">
              <a:buNone/>
            </a:pPr>
            <a:r>
              <a:rPr lang="en-US" sz="1700" dirty="0"/>
              <a:t>Competition – TBD, More than likely GSA FSS or OASIS+</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8537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9AD4-EEB0-9307-FAC4-E13A0EC9F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67F64-CC6F-596A-2B1B-ED8240B121C7}"/>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69989494-3AE0-4920-7416-F01EC04A4156}"/>
              </a:ext>
            </a:extLst>
          </p:cNvPr>
          <p:cNvSpPr>
            <a:spLocks noGrp="1"/>
          </p:cNvSpPr>
          <p:nvPr>
            <p:ph type="sldNum" sz="quarter" idx="12"/>
          </p:nvPr>
        </p:nvSpPr>
        <p:spPr/>
        <p:txBody>
          <a:bodyPr/>
          <a:lstStyle/>
          <a:p>
            <a:fld id="{7B343593-C7EF-7B4B-9478-17F0C6DC43BC}" type="slidenum">
              <a:rPr lang="en-US" smtClean="0"/>
              <a:t>8</a:t>
            </a:fld>
            <a:endParaRPr lang="en-US" dirty="0"/>
          </a:p>
        </p:txBody>
      </p:sp>
      <p:sp>
        <p:nvSpPr>
          <p:cNvPr id="3" name="Content Placeholder 2">
            <a:extLst>
              <a:ext uri="{FF2B5EF4-FFF2-40B4-BE49-F238E27FC236}">
                <a16:creationId xmlns:a16="http://schemas.microsoft.com/office/drawing/2014/main" id="{F956B44E-799D-D11E-C293-0711D6F19275}"/>
              </a:ext>
            </a:extLst>
          </p:cNvPr>
          <p:cNvSpPr>
            <a:spLocks noGrp="1"/>
          </p:cNvSpPr>
          <p:nvPr>
            <p:ph idx="1"/>
          </p:nvPr>
        </p:nvSpPr>
        <p:spPr>
          <a:xfrm>
            <a:off x="389468" y="1159933"/>
            <a:ext cx="11137458" cy="5101113"/>
          </a:xfrm>
        </p:spPr>
        <p:txBody>
          <a:bodyPr>
            <a:normAutofit fontScale="85000" lnSpcReduction="20000"/>
          </a:bodyPr>
          <a:lstStyle/>
          <a:p>
            <a:pPr marL="0" indent="0">
              <a:buSzPct val="175000"/>
              <a:buNone/>
              <a:defRPr/>
            </a:pPr>
            <a:r>
              <a:rPr lang="en-US" sz="2600" b="1" u="sng" dirty="0"/>
              <a:t>National Center for Critical Information Processing and Storage (NCCIPS)</a:t>
            </a:r>
            <a:endParaRPr lang="en-US" sz="2600" b="1" u="sng" dirty="0">
              <a:solidFill>
                <a:schemeClr val="tx1"/>
              </a:solidFill>
            </a:endParaRPr>
          </a:p>
          <a:p>
            <a:pPr marL="0" indent="0" algn="just">
              <a:lnSpc>
                <a:spcPct val="120000"/>
              </a:lnSpc>
              <a:buNone/>
            </a:pPr>
            <a:r>
              <a:rPr lang="en-US" sz="1800" b="0" i="0" dirty="0">
                <a:solidFill>
                  <a:srgbClr val="1B1B1B"/>
                </a:solidFill>
                <a:effectLst/>
              </a:rPr>
              <a:t>NASA seeks to procure the services needed to operate, maintain, and manage the NCCIPS facility and campus including the equipment maintenance and power management of the SSC telecommunication facility </a:t>
            </a:r>
            <a:r>
              <a:rPr lang="en-US" sz="1800" dirty="0">
                <a:solidFill>
                  <a:srgbClr val="1B1B1B"/>
                </a:solidFill>
              </a:rPr>
              <a:t>located at John C. Stennis Space Center in Bay St. Louis, MS. </a:t>
            </a:r>
            <a:r>
              <a:rPr lang="en-US" sz="1800" b="0" i="0" dirty="0">
                <a:solidFill>
                  <a:srgbClr val="1B1B1B"/>
                </a:solidFill>
                <a:effectLst/>
              </a:rPr>
              <a:t>The mission </a:t>
            </a:r>
            <a:r>
              <a:rPr lang="en-US" sz="1800" dirty="0">
                <a:solidFill>
                  <a:srgbClr val="1B1B1B"/>
                </a:solidFill>
              </a:rPr>
              <a:t>objective includes operating, maintaining and managing a secure 24x7x365 Tier III equivalent shared data center facility infrastructure for critical Federal Agency processing and storage. </a:t>
            </a:r>
            <a:r>
              <a:rPr lang="en-US" sz="1800" dirty="0"/>
              <a:t>The Contractor shall provide 24/7/365 critical facility management, operations, maintenance, IT, system power, and network integration. The effort required is a total solution which supports the data center itself and all ancillary facilities including administrative areas, storage areas, shipping and receiving facilities, and the SSC telecommunications facility.</a:t>
            </a:r>
            <a:endParaRPr lang="en-US" sz="1800" dirty="0">
              <a:solidFill>
                <a:srgbClr val="1B1B1B"/>
              </a:solidFill>
            </a:endParaRPr>
          </a:p>
          <a:p>
            <a:pPr marL="0" indent="0" algn="l">
              <a:buNone/>
            </a:pPr>
            <a:r>
              <a:rPr lang="en-US" sz="1700" b="1" i="0" u="sng" strike="noStrike" baseline="0" dirty="0">
                <a:solidFill>
                  <a:srgbClr val="000000"/>
                </a:solidFill>
              </a:rPr>
              <a:t>Current Data:</a:t>
            </a:r>
          </a:p>
          <a:p>
            <a:pPr marL="0" indent="0" algn="l">
              <a:buNone/>
            </a:pPr>
            <a:r>
              <a:rPr lang="en-US" sz="1700" b="0" i="0" u="none" strike="noStrike" baseline="0" dirty="0">
                <a:solidFill>
                  <a:srgbClr val="000000"/>
                </a:solidFill>
              </a:rPr>
              <a:t>Contract # 80NSSC19C0050</a:t>
            </a:r>
          </a:p>
          <a:p>
            <a:pPr marL="0" indent="0">
              <a:buNone/>
            </a:pPr>
            <a:r>
              <a:rPr lang="en-US" sz="1700" dirty="0"/>
              <a:t>NAICS 541513</a:t>
            </a:r>
          </a:p>
          <a:p>
            <a:pPr marL="0" indent="0" algn="l">
              <a:buNone/>
            </a:pPr>
            <a:r>
              <a:rPr lang="en-US" sz="1700" dirty="0">
                <a:solidFill>
                  <a:srgbClr val="000000"/>
                </a:solidFill>
              </a:rPr>
              <a:t>POP – 8/1/19 – 9/30/27</a:t>
            </a:r>
          </a:p>
          <a:p>
            <a:pPr marL="0" indent="0" algn="l">
              <a:buNone/>
            </a:pPr>
            <a:r>
              <a:rPr lang="en-US" sz="1700" b="0" i="0" u="none" strike="noStrike" baseline="0" dirty="0">
                <a:solidFill>
                  <a:srgbClr val="000000"/>
                </a:solidFill>
              </a:rPr>
              <a:t>Incumbent – SAIC </a:t>
            </a:r>
          </a:p>
          <a:p>
            <a:pPr marL="0" indent="0">
              <a:buNone/>
            </a:pPr>
            <a:r>
              <a:rPr lang="en-US" sz="1700" dirty="0">
                <a:solidFill>
                  <a:srgbClr val="000000"/>
                </a:solidFill>
              </a:rPr>
              <a:t>Previously competed as full and open competition with an award amount of $124.1M</a:t>
            </a:r>
          </a:p>
          <a:p>
            <a:pPr marL="0" indent="0" algn="l">
              <a:buNone/>
            </a:pPr>
            <a:r>
              <a:rPr lang="en-US" sz="1700" b="1" dirty="0">
                <a:solidFill>
                  <a:srgbClr val="FF0000"/>
                </a:solidFill>
              </a:rPr>
              <a:t>Request for Information Posting - 80NSSC26R7002 (sam.gov) and GSA 80NSSC26Q7001) on December 3, 2025</a:t>
            </a:r>
          </a:p>
          <a:p>
            <a:pPr marL="0" indent="0" algn="l">
              <a:buNone/>
            </a:pPr>
            <a:r>
              <a:rPr lang="en-US" sz="1700" b="1" dirty="0">
                <a:solidFill>
                  <a:srgbClr val="FF0000"/>
                </a:solidFill>
              </a:rPr>
              <a:t>Responses were due January 12, 2026 @ 12:00</a:t>
            </a:r>
          </a:p>
          <a:p>
            <a:pPr marL="0" indent="0" algn="l">
              <a:buNone/>
            </a:pPr>
            <a:r>
              <a:rPr lang="en-US" sz="1700" dirty="0"/>
              <a:t>RFP Released Timeframe – May/June 2026</a:t>
            </a:r>
          </a:p>
          <a:p>
            <a:pPr marL="0" indent="0" algn="l">
              <a:buNone/>
            </a:pPr>
            <a:r>
              <a:rPr lang="en-US" sz="1700" dirty="0"/>
              <a:t>Competition – Leaning towards FSS/OASIS+ UR, Full and </a:t>
            </a:r>
            <a:r>
              <a:rPr lang="en-US" sz="1700"/>
              <a:t>Open Competition. </a:t>
            </a:r>
            <a:endParaRPr lang="en-US" sz="1700" dirty="0"/>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0626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11F09-0921-897E-65FC-E29FC35C9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4F67D-D875-A80F-8BDE-E94A8655B60A}"/>
              </a:ext>
            </a:extLst>
          </p:cNvPr>
          <p:cNvSpPr>
            <a:spLocks noGrp="1"/>
          </p:cNvSpPr>
          <p:nvPr>
            <p:ph type="title"/>
          </p:nvPr>
        </p:nvSpPr>
        <p:spPr>
          <a:xfrm>
            <a:off x="177800" y="136525"/>
            <a:ext cx="11785599" cy="923759"/>
          </a:xfrm>
        </p:spPr>
        <p:txBody>
          <a:bodyPr>
            <a:noAutofit/>
          </a:bodyPr>
          <a:lstStyle/>
          <a:p>
            <a:r>
              <a:rPr lang="en-US" altLang="en-US" sz="3840" dirty="0"/>
              <a:t>NASA Shared Service Center (NSSC) Opportunity</a:t>
            </a:r>
            <a:endParaRPr lang="en-US" sz="3840" dirty="0"/>
          </a:p>
        </p:txBody>
      </p:sp>
      <p:sp>
        <p:nvSpPr>
          <p:cNvPr id="4" name="Slide Number Placeholder 3">
            <a:extLst>
              <a:ext uri="{FF2B5EF4-FFF2-40B4-BE49-F238E27FC236}">
                <a16:creationId xmlns:a16="http://schemas.microsoft.com/office/drawing/2014/main" id="{41ED401B-9AC8-48FC-EF05-AAFE5D2BA1EA}"/>
              </a:ext>
            </a:extLst>
          </p:cNvPr>
          <p:cNvSpPr>
            <a:spLocks noGrp="1"/>
          </p:cNvSpPr>
          <p:nvPr>
            <p:ph type="sldNum" sz="quarter" idx="12"/>
          </p:nvPr>
        </p:nvSpPr>
        <p:spPr/>
        <p:txBody>
          <a:bodyPr/>
          <a:lstStyle/>
          <a:p>
            <a:fld id="{7B343593-C7EF-7B4B-9478-17F0C6DC43BC}" type="slidenum">
              <a:rPr lang="en-US" smtClean="0"/>
              <a:t>9</a:t>
            </a:fld>
            <a:endParaRPr lang="en-US" dirty="0"/>
          </a:p>
        </p:txBody>
      </p:sp>
      <p:sp>
        <p:nvSpPr>
          <p:cNvPr id="3" name="Content Placeholder 2">
            <a:extLst>
              <a:ext uri="{FF2B5EF4-FFF2-40B4-BE49-F238E27FC236}">
                <a16:creationId xmlns:a16="http://schemas.microsoft.com/office/drawing/2014/main" id="{57060EE5-6EBC-A075-155E-844BB337A47E}"/>
              </a:ext>
            </a:extLst>
          </p:cNvPr>
          <p:cNvSpPr>
            <a:spLocks noGrp="1"/>
          </p:cNvSpPr>
          <p:nvPr>
            <p:ph idx="1"/>
          </p:nvPr>
        </p:nvSpPr>
        <p:spPr>
          <a:xfrm>
            <a:off x="389468" y="1159933"/>
            <a:ext cx="11137458" cy="5290563"/>
          </a:xfrm>
        </p:spPr>
        <p:txBody>
          <a:bodyPr>
            <a:normAutofit fontScale="77500" lnSpcReduction="20000"/>
          </a:bodyPr>
          <a:lstStyle/>
          <a:p>
            <a:pPr marL="0" indent="0">
              <a:buSzPct val="175000"/>
              <a:buNone/>
              <a:defRPr/>
            </a:pPr>
            <a:r>
              <a:rPr lang="en-US" sz="2600" b="1" u="sng" dirty="0"/>
              <a:t>Early-Stage Innovations and Partnerships (ESIP) Support Services V2 </a:t>
            </a:r>
          </a:p>
          <a:p>
            <a:pPr marL="0" indent="0">
              <a:buSzPct val="175000"/>
              <a:buNone/>
              <a:defRPr/>
            </a:pPr>
            <a:r>
              <a:rPr lang="en-US" sz="2600" b="1" u="sng" dirty="0"/>
              <a:t>*</a:t>
            </a:r>
            <a:r>
              <a:rPr lang="en-US" sz="2600" i="1" u="sng" dirty="0"/>
              <a:t>Title is subject to change due to reorganization</a:t>
            </a:r>
            <a:endParaRPr lang="en-US" sz="2600" i="1" u="sng" dirty="0">
              <a:solidFill>
                <a:schemeClr val="tx1"/>
              </a:solidFill>
            </a:endParaRPr>
          </a:p>
          <a:p>
            <a:pPr marL="0" indent="0" algn="just">
              <a:lnSpc>
                <a:spcPct val="120000"/>
              </a:lnSpc>
              <a:buNone/>
            </a:pPr>
            <a:r>
              <a:rPr lang="en-US" sz="1900" b="0" i="0" dirty="0">
                <a:solidFill>
                  <a:srgbClr val="1B1B1B"/>
                </a:solidFill>
                <a:effectLst/>
              </a:rPr>
              <a:t>Follow-on multiple award BPAs for ESIP Support Services. The services include: </a:t>
            </a:r>
            <a:r>
              <a:rPr lang="en-US" sz="1900" dirty="0">
                <a:solidFill>
                  <a:srgbClr val="1B1B1B"/>
                </a:solidFill>
              </a:rPr>
              <a:t>program operations management support, helpdesk operations support, strategic planning and execution support, organization design and organizational change management (OCM) support, service design support, execution support, and stakeholder engagement and outreach support. </a:t>
            </a:r>
          </a:p>
          <a:p>
            <a:pPr marL="0" indent="0" algn="just">
              <a:lnSpc>
                <a:spcPct val="120000"/>
              </a:lnSpc>
              <a:buNone/>
            </a:pPr>
            <a:r>
              <a:rPr lang="en-US" sz="1900" dirty="0">
                <a:solidFill>
                  <a:srgbClr val="1B1B1B"/>
                </a:solidFill>
              </a:rPr>
              <a:t>The ESIP portfolio is an umbrella organization for the set of programs contained within it. The portfolio falls under the Space Technology Mission Directorate (STMD). </a:t>
            </a:r>
          </a:p>
          <a:p>
            <a:pPr marL="0" indent="0" algn="l">
              <a:buNone/>
            </a:pPr>
            <a:r>
              <a:rPr lang="en-US" sz="1900" b="1" i="0" u="sng" strike="noStrike" baseline="0" dirty="0">
                <a:solidFill>
                  <a:srgbClr val="000000"/>
                </a:solidFill>
              </a:rPr>
              <a:t>Current Data:</a:t>
            </a:r>
          </a:p>
          <a:p>
            <a:pPr marL="0" indent="0" algn="l">
              <a:buNone/>
            </a:pPr>
            <a:r>
              <a:rPr lang="en-US" sz="1900" b="0" i="0" u="none" strike="noStrike" baseline="0" dirty="0">
                <a:solidFill>
                  <a:srgbClr val="000000"/>
                </a:solidFill>
              </a:rPr>
              <a:t>BPA # - Multiple Award – 80NSSC23AA003, 80NSSC23AA004, 80NSSC24AA006, 80NSSC23AA007, and 80NSSC23AA008</a:t>
            </a:r>
          </a:p>
          <a:p>
            <a:pPr marL="0" indent="0">
              <a:buNone/>
            </a:pPr>
            <a:r>
              <a:rPr lang="en-US" sz="1900" dirty="0"/>
              <a:t>NAICS - 541611 and 541511</a:t>
            </a:r>
          </a:p>
          <a:p>
            <a:pPr marL="0" indent="0" algn="l">
              <a:buNone/>
            </a:pPr>
            <a:r>
              <a:rPr lang="en-US" sz="1900" dirty="0">
                <a:solidFill>
                  <a:srgbClr val="000000"/>
                </a:solidFill>
              </a:rPr>
              <a:t>POP – 02/02/2023 – 02/01/2028</a:t>
            </a:r>
          </a:p>
          <a:p>
            <a:pPr marL="0" indent="0" algn="l">
              <a:buNone/>
            </a:pPr>
            <a:r>
              <a:rPr lang="en-US" sz="1900" b="0" i="0" u="none" strike="noStrike" baseline="0" dirty="0">
                <a:solidFill>
                  <a:srgbClr val="000000"/>
                </a:solidFill>
              </a:rPr>
              <a:t>Incumbents – REI Systems, Inc., RTI International, Andrew Morgan, LLC., GXM Consulting, JMA Solutions, LLC.</a:t>
            </a:r>
          </a:p>
          <a:p>
            <a:pPr marL="0" indent="0">
              <a:buNone/>
            </a:pPr>
            <a:r>
              <a:rPr lang="en-US" sz="1900" dirty="0">
                <a:solidFill>
                  <a:srgbClr val="000000"/>
                </a:solidFill>
              </a:rPr>
              <a:t>Previously competed as full and open competition with an award amount of $47.5M</a:t>
            </a:r>
          </a:p>
          <a:p>
            <a:pPr marL="0" indent="0" algn="l">
              <a:buNone/>
            </a:pPr>
            <a:endParaRPr lang="en-US" sz="1900" b="0" i="0" u="none" strike="noStrike" baseline="0" dirty="0">
              <a:solidFill>
                <a:srgbClr val="000000"/>
              </a:solidFill>
            </a:endParaRPr>
          </a:p>
          <a:p>
            <a:pPr marL="0" indent="0" algn="l">
              <a:buNone/>
            </a:pPr>
            <a:r>
              <a:rPr lang="en-US" sz="1900" dirty="0"/>
              <a:t>Request for Information Posting - GSA – Early FY27</a:t>
            </a:r>
            <a:endParaRPr lang="en-US" sz="1900" dirty="0">
              <a:highlight>
                <a:srgbClr val="FFFF00"/>
              </a:highlight>
            </a:endParaRPr>
          </a:p>
          <a:p>
            <a:pPr marL="0" indent="0" algn="l">
              <a:buNone/>
            </a:pPr>
            <a:r>
              <a:rPr lang="en-US" sz="1900" dirty="0"/>
              <a:t>RFP Released Timeframe – TBD</a:t>
            </a:r>
          </a:p>
          <a:p>
            <a:pPr marL="0" indent="0" algn="l">
              <a:buNone/>
            </a:pPr>
            <a:r>
              <a:rPr lang="en-US" sz="1900" dirty="0"/>
              <a:t>Competition – TBD, based upon market research</a:t>
            </a:r>
          </a:p>
          <a:p>
            <a:pPr algn="l"/>
            <a:endParaRPr lang="en-US" sz="3800" dirty="0"/>
          </a:p>
          <a:p>
            <a:pPr algn="l"/>
            <a:endParaRPr lang="en-US" sz="2000" dirty="0"/>
          </a:p>
          <a:p>
            <a:pPr algn="l"/>
            <a:endParaRPr lang="en-US" sz="1800" dirty="0">
              <a:latin typeface="TimesNewRomanPSMT"/>
            </a:endParaRPr>
          </a:p>
          <a:p>
            <a:pPr lvl="1">
              <a:buSzPct val="175000"/>
              <a:defRPr/>
            </a:pPr>
            <a:endParaRPr lang="en-US" dirty="0">
              <a:solidFill>
                <a:srgbClr val="002060"/>
              </a:solidFill>
            </a:endParaRPr>
          </a:p>
          <a:p>
            <a:pPr marL="0" indent="0">
              <a:buSzPct val="175000"/>
              <a:buNone/>
              <a:defRPr/>
            </a:pPr>
            <a:endParaRPr lang="en-US" dirty="0"/>
          </a:p>
        </p:txBody>
      </p:sp>
    </p:spTree>
    <p:extLst>
      <p:ext uri="{BB962C8B-B14F-4D97-AF65-F5344CB8AC3E}">
        <p14:creationId xmlns:p14="http://schemas.microsoft.com/office/powerpoint/2010/main" val="40426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C9639621A3F4AB41112F051CC9A18" ma:contentTypeVersion="13" ma:contentTypeDescription="Create a new document." ma:contentTypeScope="" ma:versionID="fe477caa21519a063fdf70d25e5e61ab">
  <xsd:schema xmlns:xsd="http://www.w3.org/2001/XMLSchema" xmlns:xs="http://www.w3.org/2001/XMLSchema" xmlns:p="http://schemas.microsoft.com/office/2006/metadata/properties" xmlns:ns2="56f7e3c5-4fe3-4e99-8437-31f52355d874" xmlns:ns3="0c03b24d-228e-4729-94cf-acbed093294a" targetNamespace="http://schemas.microsoft.com/office/2006/metadata/properties" ma:root="true" ma:fieldsID="60864e0f167b5fb2c0304b2b91d251bf" ns2:_="" ns3:_="">
    <xsd:import namespace="56f7e3c5-4fe3-4e99-8437-31f52355d874"/>
    <xsd:import namespace="0c03b24d-228e-4729-94cf-acbed0932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f7e3c5-4fe3-4e99-8437-31f52355d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3b24d-228e-4729-94cf-acbed093294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7408840-a1fa-495a-a416-c4c1cc8bb811}" ma:internalName="TaxCatchAll" ma:showField="CatchAllData" ma:web="0c03b24d-228e-4729-94cf-acbed093294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03b24d-228e-4729-94cf-acbed093294a" xsi:nil="true"/>
    <lcf76f155ced4ddcb4097134ff3c332f xmlns="56f7e3c5-4fe3-4e99-8437-31f52355d8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3330C0-7DF7-40AD-9F3B-193B5C230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f7e3c5-4fe3-4e99-8437-31f52355d874"/>
    <ds:schemaRef ds:uri="0c03b24d-228e-4729-94cf-acbed0932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13F82-6640-45CE-A53D-463550B28062}">
  <ds:schemaRefs>
    <ds:schemaRef ds:uri="http://schemas.microsoft.com/sharepoint/v3/contenttype/forms"/>
  </ds:schemaRefs>
</ds:datastoreItem>
</file>

<file path=customXml/itemProps3.xml><?xml version="1.0" encoding="utf-8"?>
<ds:datastoreItem xmlns:ds="http://schemas.openxmlformats.org/officeDocument/2006/customXml" ds:itemID="{9EF2316E-8BF5-4386-BD91-4C5C892F4190}">
  <ds:schemaRefs>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purl.org/dc/elements/1.1/"/>
    <ds:schemaRef ds:uri="0c03b24d-228e-4729-94cf-acbed093294a"/>
    <ds:schemaRef ds:uri="56f7e3c5-4fe3-4e99-8437-31f52355d87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2057</TotalTime>
  <Words>2895</Words>
  <Application>Microsoft Office PowerPoint</Application>
  <PresentationFormat>Widescreen</PresentationFormat>
  <Paragraphs>381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Narrow</vt:lpstr>
      <vt:lpstr>Arial</vt:lpstr>
      <vt:lpstr>TimesNewRomanPSMT</vt:lpstr>
      <vt:lpstr>Office Theme</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lpstr>NASA Shared Service Center (NSSC) Opportunity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OSBP Enterprise Center Overview</dc:title>
  <dc:creator>Littrell, Terri L. (HQ-JA010)[eMITS]</dc:creator>
  <cp:lastModifiedBy>Miller, Troy E. (NSSC-XD040)</cp:lastModifiedBy>
  <cp:revision>238</cp:revision>
  <cp:lastPrinted>2025-12-03T15:54:18Z</cp:lastPrinted>
  <dcterms:created xsi:type="dcterms:W3CDTF">2024-07-03T15:18:43Z</dcterms:created>
  <dcterms:modified xsi:type="dcterms:W3CDTF">2026-04-28T14:54:20Z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0x01010022EC9639621A3F4AB41112F051CC9A18</vt:lpwstr>
  </property>
</Properties>
</file>