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65" r:id="rId6"/>
    <p:sldId id="2147480365" r:id="rId7"/>
    <p:sldId id="37532" r:id="rId8"/>
    <p:sldId id="2147480343" r:id="rId9"/>
    <p:sldId id="2147480341" r:id="rId10"/>
    <p:sldId id="2147480342" r:id="rId11"/>
    <p:sldId id="2147483490" r:id="rId12"/>
    <p:sldId id="37533" r:id="rId13"/>
    <p:sldId id="2147483484" r:id="rId14"/>
    <p:sldId id="260" r:id="rId15"/>
    <p:sldId id="269" r:id="rId16"/>
    <p:sldId id="2145708246" r:id="rId17"/>
    <p:sldId id="282" r:id="rId18"/>
    <p:sldId id="2147483481" r:id="rId19"/>
    <p:sldId id="2147483486" r:id="rId20"/>
    <p:sldId id="21474834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Robert E. (SSC-BA111)" userId="7dde999d-a003-4dd3-9eb1-d2891eb25f52" providerId="ADAL" clId="{EA2C299E-9D94-4543-8583-3A722B39128C}"/>
    <pc:docChg chg="custSel addSld delSld modSld">
      <pc:chgData name="Watts, Robert E. (SSC-BA111)" userId="7dde999d-a003-4dd3-9eb1-d2891eb25f52" providerId="ADAL" clId="{EA2C299E-9D94-4543-8583-3A722B39128C}" dt="2026-04-24T19:52:12.600" v="177" actId="1076"/>
      <pc:docMkLst>
        <pc:docMk/>
      </pc:docMkLst>
      <pc:sldChg chg="delSp modSp mod">
        <pc:chgData name="Watts, Robert E. (SSC-BA111)" userId="7dde999d-a003-4dd3-9eb1-d2891eb25f52" providerId="ADAL" clId="{EA2C299E-9D94-4543-8583-3A722B39128C}" dt="2026-04-24T19:52:12.600" v="177" actId="1076"/>
        <pc:sldMkLst>
          <pc:docMk/>
          <pc:sldMk cId="0" sldId="256"/>
        </pc:sldMkLst>
        <pc:spChg chg="mod">
          <ac:chgData name="Watts, Robert E. (SSC-BA111)" userId="7dde999d-a003-4dd3-9eb1-d2891eb25f52" providerId="ADAL" clId="{EA2C299E-9D94-4543-8583-3A722B39128C}" dt="2026-04-24T19:52:12.600" v="177" actId="1076"/>
          <ac:spMkLst>
            <pc:docMk/>
            <pc:sldMk cId="0" sldId="256"/>
            <ac:spMk id="2" creationId="{FAF7F5F6-3B4F-B06B-8DE5-91B4905B4427}"/>
          </ac:spMkLst>
        </pc:spChg>
        <pc:spChg chg="mod">
          <ac:chgData name="Watts, Robert E. (SSC-BA111)" userId="7dde999d-a003-4dd3-9eb1-d2891eb25f52" providerId="ADAL" clId="{EA2C299E-9D94-4543-8583-3A722B39128C}" dt="2026-04-24T19:49:03.632" v="110" actId="6549"/>
          <ac:spMkLst>
            <pc:docMk/>
            <pc:sldMk cId="0" sldId="256"/>
            <ac:spMk id="8" creationId="{E5828249-26A0-CE29-5D8E-8EA910300519}"/>
          </ac:spMkLst>
        </pc:spChg>
        <pc:spChg chg="mod">
          <ac:chgData name="Watts, Robert E. (SSC-BA111)" userId="7dde999d-a003-4dd3-9eb1-d2891eb25f52" providerId="ADAL" clId="{EA2C299E-9D94-4543-8583-3A722B39128C}" dt="2026-04-24T19:48:56.311" v="109" actId="1076"/>
          <ac:spMkLst>
            <pc:docMk/>
            <pc:sldMk cId="0" sldId="256"/>
            <ac:spMk id="9" creationId="{2B7910BB-EF10-B764-D3B4-212BDF23F39B}"/>
          </ac:spMkLst>
        </pc:spChg>
        <pc:picChg chg="del">
          <ac:chgData name="Watts, Robert E. (SSC-BA111)" userId="7dde999d-a003-4dd3-9eb1-d2891eb25f52" providerId="ADAL" clId="{EA2C299E-9D94-4543-8583-3A722B39128C}" dt="2026-04-24T19:49:30.411" v="111" actId="21"/>
          <ac:picMkLst>
            <pc:docMk/>
            <pc:sldMk cId="0" sldId="256"/>
            <ac:picMk id="6" creationId="{841D2BE5-ECA4-57E2-CC25-3716BA914323}"/>
          </ac:picMkLst>
        </pc:picChg>
      </pc:sldChg>
      <pc:sldChg chg="del">
        <pc:chgData name="Watts, Robert E. (SSC-BA111)" userId="7dde999d-a003-4dd3-9eb1-d2891eb25f52" providerId="ADAL" clId="{EA2C299E-9D94-4543-8583-3A722B39128C}" dt="2026-04-24T19:37:55.498" v="1" actId="2696"/>
        <pc:sldMkLst>
          <pc:docMk/>
          <pc:sldMk cId="1472984773" sldId="263"/>
        </pc:sldMkLst>
      </pc:sldChg>
      <pc:sldChg chg="del">
        <pc:chgData name="Watts, Robert E. (SSC-BA111)" userId="7dde999d-a003-4dd3-9eb1-d2891eb25f52" providerId="ADAL" clId="{EA2C299E-9D94-4543-8583-3A722B39128C}" dt="2026-04-24T19:44:29.932" v="4" actId="2696"/>
        <pc:sldMkLst>
          <pc:docMk/>
          <pc:sldMk cId="0" sldId="268"/>
        </pc:sldMkLst>
      </pc:sldChg>
      <pc:sldChg chg="del">
        <pc:chgData name="Watts, Robert E. (SSC-BA111)" userId="7dde999d-a003-4dd3-9eb1-d2891eb25f52" providerId="ADAL" clId="{EA2C299E-9D94-4543-8583-3A722B39128C}" dt="2026-04-24T19:42:27.889" v="2" actId="2696"/>
        <pc:sldMkLst>
          <pc:docMk/>
          <pc:sldMk cId="1305442708" sldId="37534"/>
        </pc:sldMkLst>
      </pc:sldChg>
      <pc:sldChg chg="del">
        <pc:chgData name="Watts, Robert E. (SSC-BA111)" userId="7dde999d-a003-4dd3-9eb1-d2891eb25f52" providerId="ADAL" clId="{EA2C299E-9D94-4543-8583-3A722B39128C}" dt="2026-04-24T19:37:33.247" v="0" actId="2696"/>
        <pc:sldMkLst>
          <pc:docMk/>
          <pc:sldMk cId="1280409552" sldId="37559"/>
        </pc:sldMkLst>
      </pc:sldChg>
      <pc:sldChg chg="del">
        <pc:chgData name="Watts, Robert E. (SSC-BA111)" userId="7dde999d-a003-4dd3-9eb1-d2891eb25f52" providerId="ADAL" clId="{EA2C299E-9D94-4543-8583-3A722B39128C}" dt="2026-04-24T19:42:55.722" v="3" actId="2696"/>
        <pc:sldMkLst>
          <pc:docMk/>
          <pc:sldMk cId="0" sldId="2147480337"/>
        </pc:sldMkLst>
      </pc:sldChg>
      <pc:sldChg chg="del">
        <pc:chgData name="Watts, Robert E. (SSC-BA111)" userId="7dde999d-a003-4dd3-9eb1-d2891eb25f52" providerId="ADAL" clId="{EA2C299E-9D94-4543-8583-3A722B39128C}" dt="2026-04-24T19:46:55.359" v="45" actId="2696"/>
        <pc:sldMkLst>
          <pc:docMk/>
          <pc:sldMk cId="1691853558" sldId="2147480354"/>
        </pc:sldMkLst>
      </pc:sldChg>
      <pc:sldChg chg="del">
        <pc:chgData name="Watts, Robert E. (SSC-BA111)" userId="7dde999d-a003-4dd3-9eb1-d2891eb25f52" providerId="ADAL" clId="{EA2C299E-9D94-4543-8583-3A722B39128C}" dt="2026-04-24T19:45:36.891" v="6" actId="2696"/>
        <pc:sldMkLst>
          <pc:docMk/>
          <pc:sldMk cId="2436063396" sldId="2147483488"/>
        </pc:sldMkLst>
      </pc:sldChg>
      <pc:sldChg chg="add del">
        <pc:chgData name="Watts, Robert E. (SSC-BA111)" userId="7dde999d-a003-4dd3-9eb1-d2891eb25f52" providerId="ADAL" clId="{EA2C299E-9D94-4543-8583-3A722B39128C}" dt="2026-04-24T19:45:41.194" v="7" actId="2696"/>
        <pc:sldMkLst>
          <pc:docMk/>
          <pc:sldMk cId="3776102668" sldId="21474834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751E-55DE-4A1F-85C4-E743126EC4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EA27-7D60-49EB-85B1-D89F32098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AE168-DBAA-60F4-9C4B-6221EC0B7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0C109-47D4-8271-6427-DAA206BFF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487A2-8DD2-959B-E44C-41467CE8A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5F07-54F7-9C9E-91F3-A1B936349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Your Product or Service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Your Target Market Within NASA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 in NASA OSBP Monthly Learning Series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Familiarize Yourself with NASA Contracting Procedures – GET TO KNOW THE FAR!!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Utilize your local APEX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Explore Subcontracting Opportunities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Tailor your capability statement to the exact requirement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with other Small Businesses </a:t>
            </a:r>
          </a:p>
          <a:p>
            <a:pPr marL="385763" marR="0" lvl="0" indent="-385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build and establish relationships with NASA stakeholders after winning a contract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9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B3F267B5-3762-3448-A3E4-062E74331AB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848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4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7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0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64D3A-FBF8-2E49-A683-8B952BB8D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3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64D3A-FBF8-2E49-A683-8B952BB8D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4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EA27-7D60-49EB-85B1-D89F32098F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19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rgbClr val="39AA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08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8132" y="6394177"/>
            <a:ext cx="219710" cy="311785"/>
          </a:xfrm>
          <a:custGeom>
            <a:avLst/>
            <a:gdLst/>
            <a:ahLst/>
            <a:cxnLst/>
            <a:rect l="l" t="t" r="r" b="b"/>
            <a:pathLst>
              <a:path w="219709" h="311784">
                <a:moveTo>
                  <a:pt x="28720" y="227448"/>
                </a:moveTo>
                <a:lnTo>
                  <a:pt x="0" y="227448"/>
                </a:lnTo>
                <a:lnTo>
                  <a:pt x="3102" y="245347"/>
                </a:lnTo>
                <a:lnTo>
                  <a:pt x="33374" y="288158"/>
                </a:lnTo>
                <a:lnTo>
                  <a:pt x="67868" y="305480"/>
                </a:lnTo>
                <a:lnTo>
                  <a:pt x="110492" y="311254"/>
                </a:lnTo>
                <a:lnTo>
                  <a:pt x="133816" y="309766"/>
                </a:lnTo>
                <a:lnTo>
                  <a:pt x="154740" y="305288"/>
                </a:lnTo>
                <a:lnTo>
                  <a:pt x="173262" y="297799"/>
                </a:lnTo>
                <a:lnTo>
                  <a:pt x="189378" y="287278"/>
                </a:lnTo>
                <a:lnTo>
                  <a:pt x="191152" y="285518"/>
                </a:lnTo>
                <a:lnTo>
                  <a:pt x="112937" y="285518"/>
                </a:lnTo>
                <a:lnTo>
                  <a:pt x="96357" y="284484"/>
                </a:lnTo>
                <a:lnTo>
                  <a:pt x="55025" y="269242"/>
                </a:lnTo>
                <a:lnTo>
                  <a:pt x="31500" y="239700"/>
                </a:lnTo>
                <a:lnTo>
                  <a:pt x="28720" y="227448"/>
                </a:lnTo>
                <a:close/>
              </a:path>
              <a:path w="219709" h="311784">
                <a:moveTo>
                  <a:pt x="111376" y="0"/>
                </a:moveTo>
                <a:lnTo>
                  <a:pt x="70103" y="5778"/>
                </a:lnTo>
                <a:lnTo>
                  <a:pt x="24649" y="35597"/>
                </a:lnTo>
                <a:lnTo>
                  <a:pt x="8630" y="82707"/>
                </a:lnTo>
                <a:lnTo>
                  <a:pt x="9797" y="97270"/>
                </a:lnTo>
                <a:lnTo>
                  <a:pt x="27630" y="131761"/>
                </a:lnTo>
                <a:lnTo>
                  <a:pt x="69116" y="155022"/>
                </a:lnTo>
                <a:lnTo>
                  <a:pt x="123100" y="169376"/>
                </a:lnTo>
                <a:lnTo>
                  <a:pt x="139341" y="173998"/>
                </a:lnTo>
                <a:lnTo>
                  <a:pt x="173913" y="192031"/>
                </a:lnTo>
                <a:lnTo>
                  <a:pt x="190056" y="227228"/>
                </a:lnTo>
                <a:lnTo>
                  <a:pt x="188686" y="239230"/>
                </a:lnTo>
                <a:lnTo>
                  <a:pt x="156523" y="276146"/>
                </a:lnTo>
                <a:lnTo>
                  <a:pt x="112937" y="285518"/>
                </a:lnTo>
                <a:lnTo>
                  <a:pt x="191152" y="285518"/>
                </a:lnTo>
                <a:lnTo>
                  <a:pt x="202441" y="274320"/>
                </a:lnTo>
                <a:lnTo>
                  <a:pt x="211765" y="259507"/>
                </a:lnTo>
                <a:lnTo>
                  <a:pt x="217356" y="242796"/>
                </a:lnTo>
                <a:lnTo>
                  <a:pt x="219218" y="224147"/>
                </a:lnTo>
                <a:lnTo>
                  <a:pt x="217936" y="208932"/>
                </a:lnTo>
                <a:lnTo>
                  <a:pt x="198686" y="172895"/>
                </a:lnTo>
                <a:lnTo>
                  <a:pt x="153518" y="148240"/>
                </a:lnTo>
                <a:lnTo>
                  <a:pt x="102097" y="134619"/>
                </a:lnTo>
                <a:lnTo>
                  <a:pt x="86104" y="130118"/>
                </a:lnTo>
                <a:lnTo>
                  <a:pt x="46181" y="107166"/>
                </a:lnTo>
                <a:lnTo>
                  <a:pt x="37793" y="82048"/>
                </a:lnTo>
                <a:lnTo>
                  <a:pt x="39042" y="70372"/>
                </a:lnTo>
                <a:lnTo>
                  <a:pt x="68977" y="34645"/>
                </a:lnTo>
                <a:lnTo>
                  <a:pt x="110492" y="25735"/>
                </a:lnTo>
                <a:lnTo>
                  <a:pt x="186750" y="25735"/>
                </a:lnTo>
                <a:lnTo>
                  <a:pt x="183192" y="22437"/>
                </a:lnTo>
                <a:lnTo>
                  <a:pt x="167907" y="12619"/>
                </a:lnTo>
                <a:lnTo>
                  <a:pt x="150852" y="5608"/>
                </a:lnTo>
                <a:lnTo>
                  <a:pt x="132013" y="1401"/>
                </a:lnTo>
                <a:lnTo>
                  <a:pt x="111376" y="0"/>
                </a:lnTo>
                <a:close/>
              </a:path>
              <a:path w="219709" h="311784">
                <a:moveTo>
                  <a:pt x="186750" y="25735"/>
                </a:moveTo>
                <a:lnTo>
                  <a:pt x="110492" y="25735"/>
                </a:lnTo>
                <a:lnTo>
                  <a:pt x="125373" y="26677"/>
                </a:lnTo>
                <a:lnTo>
                  <a:pt x="138889" y="29475"/>
                </a:lnTo>
                <a:lnTo>
                  <a:pt x="178067" y="57604"/>
                </a:lnTo>
                <a:lnTo>
                  <a:pt x="185843" y="79189"/>
                </a:lnTo>
                <a:lnTo>
                  <a:pt x="214593" y="79189"/>
                </a:lnTo>
                <a:lnTo>
                  <a:pt x="211766" y="62774"/>
                </a:lnTo>
                <a:lnTo>
                  <a:pt x="205609" y="47844"/>
                </a:lnTo>
                <a:lnTo>
                  <a:pt x="196093" y="34398"/>
                </a:lnTo>
                <a:lnTo>
                  <a:pt x="186750" y="257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074" y="6400334"/>
            <a:ext cx="213360" cy="299085"/>
          </a:xfrm>
          <a:custGeom>
            <a:avLst/>
            <a:gdLst/>
            <a:ahLst/>
            <a:cxnLst/>
            <a:rect l="l" t="t" r="r" b="b"/>
            <a:pathLst>
              <a:path w="213359" h="299084">
                <a:moveTo>
                  <a:pt x="108077" y="0"/>
                </a:moveTo>
                <a:lnTo>
                  <a:pt x="0" y="0"/>
                </a:lnTo>
                <a:lnTo>
                  <a:pt x="0" y="298938"/>
                </a:lnTo>
                <a:lnTo>
                  <a:pt x="110286" y="298938"/>
                </a:lnTo>
                <a:lnTo>
                  <a:pt x="133272" y="297577"/>
                </a:lnTo>
                <a:lnTo>
                  <a:pt x="153533" y="293494"/>
                </a:lnTo>
                <a:lnTo>
                  <a:pt x="171059" y="286689"/>
                </a:lnTo>
                <a:lnTo>
                  <a:pt x="185843" y="277161"/>
                </a:lnTo>
                <a:lnTo>
                  <a:pt x="189090" y="273862"/>
                </a:lnTo>
                <a:lnTo>
                  <a:pt x="28514" y="273862"/>
                </a:lnTo>
                <a:lnTo>
                  <a:pt x="28514" y="156400"/>
                </a:lnTo>
                <a:lnTo>
                  <a:pt x="182355" y="156400"/>
                </a:lnTo>
                <a:lnTo>
                  <a:pt x="171107" y="149964"/>
                </a:lnTo>
                <a:lnTo>
                  <a:pt x="157477" y="145132"/>
                </a:lnTo>
                <a:lnTo>
                  <a:pt x="142306" y="142321"/>
                </a:lnTo>
                <a:lnTo>
                  <a:pt x="142306" y="139682"/>
                </a:lnTo>
                <a:lnTo>
                  <a:pt x="153868" y="136670"/>
                </a:lnTo>
                <a:lnTo>
                  <a:pt x="164329" y="131927"/>
                </a:lnTo>
                <a:lnTo>
                  <a:pt x="164564" y="131763"/>
                </a:lnTo>
                <a:lnTo>
                  <a:pt x="28514" y="131763"/>
                </a:lnTo>
                <a:lnTo>
                  <a:pt x="28514" y="25079"/>
                </a:lnTo>
                <a:lnTo>
                  <a:pt x="178576" y="25079"/>
                </a:lnTo>
                <a:lnTo>
                  <a:pt x="173471" y="19798"/>
                </a:lnTo>
                <a:lnTo>
                  <a:pt x="160424" y="11135"/>
                </a:lnTo>
                <a:lnTo>
                  <a:pt x="145160" y="4948"/>
                </a:lnTo>
                <a:lnTo>
                  <a:pt x="127702" y="1237"/>
                </a:lnTo>
                <a:lnTo>
                  <a:pt x="108077" y="0"/>
                </a:lnTo>
                <a:close/>
              </a:path>
              <a:path w="213359" h="299084">
                <a:moveTo>
                  <a:pt x="182355" y="156400"/>
                </a:moveTo>
                <a:lnTo>
                  <a:pt x="102775" y="156400"/>
                </a:lnTo>
                <a:lnTo>
                  <a:pt x="121207" y="157345"/>
                </a:lnTo>
                <a:lnTo>
                  <a:pt x="137383" y="160166"/>
                </a:lnTo>
                <a:lnTo>
                  <a:pt x="171990" y="179772"/>
                </a:lnTo>
                <a:lnTo>
                  <a:pt x="183634" y="214911"/>
                </a:lnTo>
                <a:lnTo>
                  <a:pt x="182391" y="228432"/>
                </a:lnTo>
                <a:lnTo>
                  <a:pt x="152824" y="265324"/>
                </a:lnTo>
                <a:lnTo>
                  <a:pt x="106310" y="273862"/>
                </a:lnTo>
                <a:lnTo>
                  <a:pt x="189090" y="273862"/>
                </a:lnTo>
                <a:lnTo>
                  <a:pt x="197615" y="265198"/>
                </a:lnTo>
                <a:lnTo>
                  <a:pt x="206051" y="251068"/>
                </a:lnTo>
                <a:lnTo>
                  <a:pt x="211128" y="234752"/>
                </a:lnTo>
                <a:lnTo>
                  <a:pt x="212826" y="216231"/>
                </a:lnTo>
                <a:lnTo>
                  <a:pt x="211612" y="201549"/>
                </a:lnTo>
                <a:lnTo>
                  <a:pt x="208013" y="188321"/>
                </a:lnTo>
                <a:lnTo>
                  <a:pt x="202002" y="176419"/>
                </a:lnTo>
                <a:lnTo>
                  <a:pt x="193590" y="165858"/>
                </a:lnTo>
                <a:lnTo>
                  <a:pt x="183158" y="156859"/>
                </a:lnTo>
                <a:lnTo>
                  <a:pt x="182355" y="156400"/>
                </a:lnTo>
                <a:close/>
              </a:path>
              <a:path w="213359" h="299084">
                <a:moveTo>
                  <a:pt x="178576" y="25079"/>
                </a:moveTo>
                <a:lnTo>
                  <a:pt x="102539" y="25079"/>
                </a:lnTo>
                <a:lnTo>
                  <a:pt x="117127" y="25948"/>
                </a:lnTo>
                <a:lnTo>
                  <a:pt x="130052" y="28570"/>
                </a:lnTo>
                <a:lnTo>
                  <a:pt x="164248" y="56011"/>
                </a:lnTo>
                <a:lnTo>
                  <a:pt x="168611" y="78310"/>
                </a:lnTo>
                <a:lnTo>
                  <a:pt x="167444" y="90559"/>
                </a:lnTo>
                <a:lnTo>
                  <a:pt x="139163" y="123967"/>
                </a:lnTo>
                <a:lnTo>
                  <a:pt x="95705" y="131763"/>
                </a:lnTo>
                <a:lnTo>
                  <a:pt x="164564" y="131763"/>
                </a:lnTo>
                <a:lnTo>
                  <a:pt x="193513" y="97118"/>
                </a:lnTo>
                <a:lnTo>
                  <a:pt x="197361" y="73692"/>
                </a:lnTo>
                <a:lnTo>
                  <a:pt x="195865" y="57569"/>
                </a:lnTo>
                <a:lnTo>
                  <a:pt x="191381" y="43198"/>
                </a:lnTo>
                <a:lnTo>
                  <a:pt x="183915" y="30601"/>
                </a:lnTo>
                <a:lnTo>
                  <a:pt x="178576" y="25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60710" y="6400334"/>
            <a:ext cx="203200" cy="299085"/>
          </a:xfrm>
          <a:custGeom>
            <a:avLst/>
            <a:gdLst/>
            <a:ahLst/>
            <a:cxnLst/>
            <a:rect l="l" t="t" r="r" b="b"/>
            <a:pathLst>
              <a:path w="203200" h="299084">
                <a:moveTo>
                  <a:pt x="106751" y="0"/>
                </a:moveTo>
                <a:lnTo>
                  <a:pt x="0" y="0"/>
                </a:lnTo>
                <a:lnTo>
                  <a:pt x="0" y="298938"/>
                </a:lnTo>
                <a:lnTo>
                  <a:pt x="28514" y="298938"/>
                </a:lnTo>
                <a:lnTo>
                  <a:pt x="28514" y="186314"/>
                </a:lnTo>
                <a:lnTo>
                  <a:pt x="106310" y="186314"/>
                </a:lnTo>
                <a:lnTo>
                  <a:pt x="126820" y="184705"/>
                </a:lnTo>
                <a:lnTo>
                  <a:pt x="145285" y="179880"/>
                </a:lnTo>
                <a:lnTo>
                  <a:pt x="161722" y="171837"/>
                </a:lnTo>
                <a:lnTo>
                  <a:pt x="175588" y="161018"/>
                </a:lnTo>
                <a:lnTo>
                  <a:pt x="28514" y="161018"/>
                </a:lnTo>
                <a:lnTo>
                  <a:pt x="28514" y="25299"/>
                </a:lnTo>
                <a:lnTo>
                  <a:pt x="175530" y="25299"/>
                </a:lnTo>
                <a:lnTo>
                  <a:pt x="162065" y="14575"/>
                </a:lnTo>
                <a:lnTo>
                  <a:pt x="145697" y="6466"/>
                </a:lnTo>
                <a:lnTo>
                  <a:pt x="127258" y="1613"/>
                </a:lnTo>
                <a:lnTo>
                  <a:pt x="106751" y="0"/>
                </a:lnTo>
                <a:close/>
              </a:path>
              <a:path w="203200" h="299084">
                <a:moveTo>
                  <a:pt x="175530" y="25299"/>
                </a:moveTo>
                <a:lnTo>
                  <a:pt x="99888" y="25299"/>
                </a:lnTo>
                <a:lnTo>
                  <a:pt x="116507" y="26416"/>
                </a:lnTo>
                <a:lnTo>
                  <a:pt x="131171" y="29781"/>
                </a:lnTo>
                <a:lnTo>
                  <a:pt x="163032" y="53185"/>
                </a:lnTo>
                <a:lnTo>
                  <a:pt x="173943" y="93708"/>
                </a:lnTo>
                <a:lnTo>
                  <a:pt x="172732" y="108553"/>
                </a:lnTo>
                <a:lnTo>
                  <a:pt x="154265" y="142981"/>
                </a:lnTo>
                <a:lnTo>
                  <a:pt x="116342" y="159901"/>
                </a:lnTo>
                <a:lnTo>
                  <a:pt x="99888" y="161018"/>
                </a:lnTo>
                <a:lnTo>
                  <a:pt x="175588" y="161018"/>
                </a:lnTo>
                <a:lnTo>
                  <a:pt x="201234" y="113343"/>
                </a:lnTo>
                <a:lnTo>
                  <a:pt x="202899" y="93708"/>
                </a:lnTo>
                <a:lnTo>
                  <a:pt x="201237" y="73750"/>
                </a:lnTo>
                <a:lnTo>
                  <a:pt x="196256" y="55791"/>
                </a:lnTo>
                <a:lnTo>
                  <a:pt x="187961" y="39854"/>
                </a:lnTo>
                <a:lnTo>
                  <a:pt x="176358" y="25958"/>
                </a:lnTo>
                <a:lnTo>
                  <a:pt x="175530" y="25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1326" y="6395639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70" h="306070">
                <a:moveTo>
                  <a:pt x="12058" y="90264"/>
                </a:moveTo>
                <a:lnTo>
                  <a:pt x="346" y="128099"/>
                </a:lnTo>
                <a:lnTo>
                  <a:pt x="0" y="177263"/>
                </a:lnTo>
                <a:lnTo>
                  <a:pt x="14546" y="222499"/>
                </a:lnTo>
                <a:lnTo>
                  <a:pt x="41906" y="260882"/>
                </a:lnTo>
                <a:lnTo>
                  <a:pt x="80001" y="289488"/>
                </a:lnTo>
                <a:lnTo>
                  <a:pt x="126752" y="305393"/>
                </a:lnTo>
                <a:lnTo>
                  <a:pt x="176254" y="305843"/>
                </a:lnTo>
                <a:lnTo>
                  <a:pt x="221767" y="291417"/>
                </a:lnTo>
                <a:lnTo>
                  <a:pt x="260362" y="264183"/>
                </a:lnTo>
                <a:lnTo>
                  <a:pt x="264802" y="258318"/>
                </a:lnTo>
                <a:lnTo>
                  <a:pt x="113493" y="258318"/>
                </a:lnTo>
                <a:lnTo>
                  <a:pt x="65372" y="239938"/>
                </a:lnTo>
                <a:lnTo>
                  <a:pt x="29350" y="205802"/>
                </a:lnTo>
                <a:lnTo>
                  <a:pt x="8825" y="160694"/>
                </a:lnTo>
                <a:lnTo>
                  <a:pt x="7195" y="109400"/>
                </a:lnTo>
                <a:lnTo>
                  <a:pt x="8303" y="102803"/>
                </a:lnTo>
                <a:lnTo>
                  <a:pt x="10070" y="96423"/>
                </a:lnTo>
                <a:lnTo>
                  <a:pt x="12058" y="90264"/>
                </a:lnTo>
                <a:close/>
              </a:path>
              <a:path w="306070" h="306070">
                <a:moveTo>
                  <a:pt x="177332" y="1894"/>
                </a:moveTo>
                <a:lnTo>
                  <a:pt x="134342" y="1894"/>
                </a:lnTo>
                <a:lnTo>
                  <a:pt x="141835" y="2085"/>
                </a:lnTo>
                <a:lnTo>
                  <a:pt x="149411" y="2649"/>
                </a:lnTo>
                <a:lnTo>
                  <a:pt x="205021" y="22108"/>
                </a:lnTo>
                <a:lnTo>
                  <a:pt x="240976" y="56306"/>
                </a:lnTo>
                <a:lnTo>
                  <a:pt x="261477" y="101437"/>
                </a:lnTo>
                <a:lnTo>
                  <a:pt x="263105" y="152736"/>
                </a:lnTo>
                <a:lnTo>
                  <a:pt x="244608" y="200537"/>
                </a:lnTo>
                <a:lnTo>
                  <a:pt x="210261" y="236378"/>
                </a:lnTo>
                <a:lnTo>
                  <a:pt x="164933" y="256793"/>
                </a:lnTo>
                <a:lnTo>
                  <a:pt x="113493" y="258318"/>
                </a:lnTo>
                <a:lnTo>
                  <a:pt x="264802" y="258318"/>
                </a:lnTo>
                <a:lnTo>
                  <a:pt x="289109" y="226211"/>
                </a:lnTo>
                <a:lnTo>
                  <a:pt x="305081" y="179571"/>
                </a:lnTo>
                <a:lnTo>
                  <a:pt x="305541" y="130301"/>
                </a:lnTo>
                <a:lnTo>
                  <a:pt x="291054" y="85001"/>
                </a:lnTo>
                <a:lnTo>
                  <a:pt x="263697" y="46585"/>
                </a:lnTo>
                <a:lnTo>
                  <a:pt x="225550" y="17966"/>
                </a:lnTo>
                <a:lnTo>
                  <a:pt x="178687" y="2055"/>
                </a:lnTo>
                <a:lnTo>
                  <a:pt x="177332" y="1894"/>
                </a:lnTo>
                <a:close/>
              </a:path>
              <a:path w="306070" h="306070">
                <a:moveTo>
                  <a:pt x="152416" y="0"/>
                </a:moveTo>
                <a:lnTo>
                  <a:pt x="139560" y="542"/>
                </a:lnTo>
                <a:lnTo>
                  <a:pt x="126973" y="2055"/>
                </a:lnTo>
                <a:lnTo>
                  <a:pt x="134342" y="1894"/>
                </a:lnTo>
                <a:lnTo>
                  <a:pt x="177332" y="1894"/>
                </a:lnTo>
                <a:lnTo>
                  <a:pt x="165479" y="485"/>
                </a:lnTo>
                <a:lnTo>
                  <a:pt x="15241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4325" y="6333252"/>
            <a:ext cx="153146" cy="142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66850" y="6429375"/>
            <a:ext cx="2486025" cy="29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67325" y="1866900"/>
            <a:ext cx="6648450" cy="3943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647825" y="0"/>
            <a:ext cx="8948801" cy="1204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03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95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62575" y="2771775"/>
            <a:ext cx="1571625" cy="1323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16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7947-288D-33D0-4DB2-F3ACDA8D4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3A088-0799-F35E-F121-660FB5BF1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2EADC-F90C-2E45-ECDD-1D1F337D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7BB9-0E38-CA45-95ED-D718AC48B61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26483-98AD-1232-2A82-3E4FF73A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75648-041C-35BA-9834-50FC8ED1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057-636F-C742-B6E5-2B4B9E3B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 baseline="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8132" y="6394177"/>
            <a:ext cx="219710" cy="311785"/>
          </a:xfrm>
          <a:custGeom>
            <a:avLst/>
            <a:gdLst/>
            <a:ahLst/>
            <a:cxnLst/>
            <a:rect l="l" t="t" r="r" b="b"/>
            <a:pathLst>
              <a:path w="219709" h="311784">
                <a:moveTo>
                  <a:pt x="28720" y="227448"/>
                </a:moveTo>
                <a:lnTo>
                  <a:pt x="0" y="227448"/>
                </a:lnTo>
                <a:lnTo>
                  <a:pt x="3102" y="245347"/>
                </a:lnTo>
                <a:lnTo>
                  <a:pt x="33374" y="288158"/>
                </a:lnTo>
                <a:lnTo>
                  <a:pt x="67868" y="305480"/>
                </a:lnTo>
                <a:lnTo>
                  <a:pt x="110492" y="311254"/>
                </a:lnTo>
                <a:lnTo>
                  <a:pt x="133816" y="309766"/>
                </a:lnTo>
                <a:lnTo>
                  <a:pt x="154740" y="305288"/>
                </a:lnTo>
                <a:lnTo>
                  <a:pt x="173262" y="297799"/>
                </a:lnTo>
                <a:lnTo>
                  <a:pt x="189378" y="287278"/>
                </a:lnTo>
                <a:lnTo>
                  <a:pt x="191152" y="285518"/>
                </a:lnTo>
                <a:lnTo>
                  <a:pt x="112937" y="285518"/>
                </a:lnTo>
                <a:lnTo>
                  <a:pt x="96357" y="284484"/>
                </a:lnTo>
                <a:lnTo>
                  <a:pt x="55025" y="269242"/>
                </a:lnTo>
                <a:lnTo>
                  <a:pt x="31500" y="239700"/>
                </a:lnTo>
                <a:lnTo>
                  <a:pt x="28720" y="227448"/>
                </a:lnTo>
                <a:close/>
              </a:path>
              <a:path w="219709" h="311784">
                <a:moveTo>
                  <a:pt x="111376" y="0"/>
                </a:moveTo>
                <a:lnTo>
                  <a:pt x="70103" y="5778"/>
                </a:lnTo>
                <a:lnTo>
                  <a:pt x="24649" y="35597"/>
                </a:lnTo>
                <a:lnTo>
                  <a:pt x="8630" y="82707"/>
                </a:lnTo>
                <a:lnTo>
                  <a:pt x="9797" y="97270"/>
                </a:lnTo>
                <a:lnTo>
                  <a:pt x="27630" y="131761"/>
                </a:lnTo>
                <a:lnTo>
                  <a:pt x="69116" y="155022"/>
                </a:lnTo>
                <a:lnTo>
                  <a:pt x="123100" y="169376"/>
                </a:lnTo>
                <a:lnTo>
                  <a:pt x="139341" y="173998"/>
                </a:lnTo>
                <a:lnTo>
                  <a:pt x="173913" y="192031"/>
                </a:lnTo>
                <a:lnTo>
                  <a:pt x="190056" y="227228"/>
                </a:lnTo>
                <a:lnTo>
                  <a:pt x="188686" y="239230"/>
                </a:lnTo>
                <a:lnTo>
                  <a:pt x="156523" y="276146"/>
                </a:lnTo>
                <a:lnTo>
                  <a:pt x="112937" y="285518"/>
                </a:lnTo>
                <a:lnTo>
                  <a:pt x="191152" y="285518"/>
                </a:lnTo>
                <a:lnTo>
                  <a:pt x="202441" y="274320"/>
                </a:lnTo>
                <a:lnTo>
                  <a:pt x="211765" y="259507"/>
                </a:lnTo>
                <a:lnTo>
                  <a:pt x="217356" y="242796"/>
                </a:lnTo>
                <a:lnTo>
                  <a:pt x="219218" y="224147"/>
                </a:lnTo>
                <a:lnTo>
                  <a:pt x="217936" y="208932"/>
                </a:lnTo>
                <a:lnTo>
                  <a:pt x="198686" y="172895"/>
                </a:lnTo>
                <a:lnTo>
                  <a:pt x="153518" y="148240"/>
                </a:lnTo>
                <a:lnTo>
                  <a:pt x="102097" y="134619"/>
                </a:lnTo>
                <a:lnTo>
                  <a:pt x="86104" y="130118"/>
                </a:lnTo>
                <a:lnTo>
                  <a:pt x="46181" y="107166"/>
                </a:lnTo>
                <a:lnTo>
                  <a:pt x="37793" y="82048"/>
                </a:lnTo>
                <a:lnTo>
                  <a:pt x="39042" y="70372"/>
                </a:lnTo>
                <a:lnTo>
                  <a:pt x="68977" y="34645"/>
                </a:lnTo>
                <a:lnTo>
                  <a:pt x="110492" y="25735"/>
                </a:lnTo>
                <a:lnTo>
                  <a:pt x="186750" y="25735"/>
                </a:lnTo>
                <a:lnTo>
                  <a:pt x="183192" y="22437"/>
                </a:lnTo>
                <a:lnTo>
                  <a:pt x="167907" y="12619"/>
                </a:lnTo>
                <a:lnTo>
                  <a:pt x="150852" y="5608"/>
                </a:lnTo>
                <a:lnTo>
                  <a:pt x="132013" y="1401"/>
                </a:lnTo>
                <a:lnTo>
                  <a:pt x="111376" y="0"/>
                </a:lnTo>
                <a:close/>
              </a:path>
              <a:path w="219709" h="311784">
                <a:moveTo>
                  <a:pt x="186750" y="25735"/>
                </a:moveTo>
                <a:lnTo>
                  <a:pt x="110492" y="25735"/>
                </a:lnTo>
                <a:lnTo>
                  <a:pt x="125373" y="26677"/>
                </a:lnTo>
                <a:lnTo>
                  <a:pt x="138889" y="29475"/>
                </a:lnTo>
                <a:lnTo>
                  <a:pt x="178067" y="57604"/>
                </a:lnTo>
                <a:lnTo>
                  <a:pt x="185843" y="79189"/>
                </a:lnTo>
                <a:lnTo>
                  <a:pt x="214593" y="79189"/>
                </a:lnTo>
                <a:lnTo>
                  <a:pt x="211766" y="62774"/>
                </a:lnTo>
                <a:lnTo>
                  <a:pt x="205609" y="47844"/>
                </a:lnTo>
                <a:lnTo>
                  <a:pt x="196093" y="34398"/>
                </a:lnTo>
                <a:lnTo>
                  <a:pt x="186750" y="257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074" y="6400334"/>
            <a:ext cx="213360" cy="299085"/>
          </a:xfrm>
          <a:custGeom>
            <a:avLst/>
            <a:gdLst/>
            <a:ahLst/>
            <a:cxnLst/>
            <a:rect l="l" t="t" r="r" b="b"/>
            <a:pathLst>
              <a:path w="213359" h="299084">
                <a:moveTo>
                  <a:pt x="108077" y="0"/>
                </a:moveTo>
                <a:lnTo>
                  <a:pt x="0" y="0"/>
                </a:lnTo>
                <a:lnTo>
                  <a:pt x="0" y="298938"/>
                </a:lnTo>
                <a:lnTo>
                  <a:pt x="110286" y="298938"/>
                </a:lnTo>
                <a:lnTo>
                  <a:pt x="133272" y="297577"/>
                </a:lnTo>
                <a:lnTo>
                  <a:pt x="153533" y="293494"/>
                </a:lnTo>
                <a:lnTo>
                  <a:pt x="171059" y="286689"/>
                </a:lnTo>
                <a:lnTo>
                  <a:pt x="185843" y="277161"/>
                </a:lnTo>
                <a:lnTo>
                  <a:pt x="189090" y="273862"/>
                </a:lnTo>
                <a:lnTo>
                  <a:pt x="28514" y="273862"/>
                </a:lnTo>
                <a:lnTo>
                  <a:pt x="28514" y="156400"/>
                </a:lnTo>
                <a:lnTo>
                  <a:pt x="182355" y="156400"/>
                </a:lnTo>
                <a:lnTo>
                  <a:pt x="171107" y="149964"/>
                </a:lnTo>
                <a:lnTo>
                  <a:pt x="157477" y="145132"/>
                </a:lnTo>
                <a:lnTo>
                  <a:pt x="142306" y="142321"/>
                </a:lnTo>
                <a:lnTo>
                  <a:pt x="142306" y="139682"/>
                </a:lnTo>
                <a:lnTo>
                  <a:pt x="153868" y="136670"/>
                </a:lnTo>
                <a:lnTo>
                  <a:pt x="164329" y="131927"/>
                </a:lnTo>
                <a:lnTo>
                  <a:pt x="164564" y="131763"/>
                </a:lnTo>
                <a:lnTo>
                  <a:pt x="28514" y="131763"/>
                </a:lnTo>
                <a:lnTo>
                  <a:pt x="28514" y="25079"/>
                </a:lnTo>
                <a:lnTo>
                  <a:pt x="178576" y="25079"/>
                </a:lnTo>
                <a:lnTo>
                  <a:pt x="173471" y="19798"/>
                </a:lnTo>
                <a:lnTo>
                  <a:pt x="160424" y="11135"/>
                </a:lnTo>
                <a:lnTo>
                  <a:pt x="145160" y="4948"/>
                </a:lnTo>
                <a:lnTo>
                  <a:pt x="127702" y="1237"/>
                </a:lnTo>
                <a:lnTo>
                  <a:pt x="108077" y="0"/>
                </a:lnTo>
                <a:close/>
              </a:path>
              <a:path w="213359" h="299084">
                <a:moveTo>
                  <a:pt x="182355" y="156400"/>
                </a:moveTo>
                <a:lnTo>
                  <a:pt x="102775" y="156400"/>
                </a:lnTo>
                <a:lnTo>
                  <a:pt x="121207" y="157345"/>
                </a:lnTo>
                <a:lnTo>
                  <a:pt x="137383" y="160166"/>
                </a:lnTo>
                <a:lnTo>
                  <a:pt x="171990" y="179772"/>
                </a:lnTo>
                <a:lnTo>
                  <a:pt x="183634" y="214911"/>
                </a:lnTo>
                <a:lnTo>
                  <a:pt x="182391" y="228432"/>
                </a:lnTo>
                <a:lnTo>
                  <a:pt x="152824" y="265324"/>
                </a:lnTo>
                <a:lnTo>
                  <a:pt x="106310" y="273862"/>
                </a:lnTo>
                <a:lnTo>
                  <a:pt x="189090" y="273862"/>
                </a:lnTo>
                <a:lnTo>
                  <a:pt x="197615" y="265198"/>
                </a:lnTo>
                <a:lnTo>
                  <a:pt x="206051" y="251068"/>
                </a:lnTo>
                <a:lnTo>
                  <a:pt x="211128" y="234752"/>
                </a:lnTo>
                <a:lnTo>
                  <a:pt x="212826" y="216231"/>
                </a:lnTo>
                <a:lnTo>
                  <a:pt x="211612" y="201549"/>
                </a:lnTo>
                <a:lnTo>
                  <a:pt x="208013" y="188321"/>
                </a:lnTo>
                <a:lnTo>
                  <a:pt x="202002" y="176419"/>
                </a:lnTo>
                <a:lnTo>
                  <a:pt x="193590" y="165858"/>
                </a:lnTo>
                <a:lnTo>
                  <a:pt x="183158" y="156859"/>
                </a:lnTo>
                <a:lnTo>
                  <a:pt x="182355" y="156400"/>
                </a:lnTo>
                <a:close/>
              </a:path>
              <a:path w="213359" h="299084">
                <a:moveTo>
                  <a:pt x="178576" y="25079"/>
                </a:moveTo>
                <a:lnTo>
                  <a:pt x="102539" y="25079"/>
                </a:lnTo>
                <a:lnTo>
                  <a:pt x="117127" y="25948"/>
                </a:lnTo>
                <a:lnTo>
                  <a:pt x="130052" y="28570"/>
                </a:lnTo>
                <a:lnTo>
                  <a:pt x="164248" y="56011"/>
                </a:lnTo>
                <a:lnTo>
                  <a:pt x="168611" y="78310"/>
                </a:lnTo>
                <a:lnTo>
                  <a:pt x="167444" y="90559"/>
                </a:lnTo>
                <a:lnTo>
                  <a:pt x="139163" y="123967"/>
                </a:lnTo>
                <a:lnTo>
                  <a:pt x="95705" y="131763"/>
                </a:lnTo>
                <a:lnTo>
                  <a:pt x="164564" y="131763"/>
                </a:lnTo>
                <a:lnTo>
                  <a:pt x="193513" y="97118"/>
                </a:lnTo>
                <a:lnTo>
                  <a:pt x="197361" y="73692"/>
                </a:lnTo>
                <a:lnTo>
                  <a:pt x="195865" y="57569"/>
                </a:lnTo>
                <a:lnTo>
                  <a:pt x="191381" y="43198"/>
                </a:lnTo>
                <a:lnTo>
                  <a:pt x="183915" y="30601"/>
                </a:lnTo>
                <a:lnTo>
                  <a:pt x="178576" y="25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60710" y="6400334"/>
            <a:ext cx="203200" cy="299085"/>
          </a:xfrm>
          <a:custGeom>
            <a:avLst/>
            <a:gdLst/>
            <a:ahLst/>
            <a:cxnLst/>
            <a:rect l="l" t="t" r="r" b="b"/>
            <a:pathLst>
              <a:path w="203200" h="299084">
                <a:moveTo>
                  <a:pt x="106751" y="0"/>
                </a:moveTo>
                <a:lnTo>
                  <a:pt x="0" y="0"/>
                </a:lnTo>
                <a:lnTo>
                  <a:pt x="0" y="298938"/>
                </a:lnTo>
                <a:lnTo>
                  <a:pt x="28514" y="298938"/>
                </a:lnTo>
                <a:lnTo>
                  <a:pt x="28514" y="186314"/>
                </a:lnTo>
                <a:lnTo>
                  <a:pt x="106310" y="186314"/>
                </a:lnTo>
                <a:lnTo>
                  <a:pt x="126820" y="184705"/>
                </a:lnTo>
                <a:lnTo>
                  <a:pt x="145285" y="179880"/>
                </a:lnTo>
                <a:lnTo>
                  <a:pt x="161722" y="171837"/>
                </a:lnTo>
                <a:lnTo>
                  <a:pt x="175588" y="161018"/>
                </a:lnTo>
                <a:lnTo>
                  <a:pt x="28514" y="161018"/>
                </a:lnTo>
                <a:lnTo>
                  <a:pt x="28514" y="25299"/>
                </a:lnTo>
                <a:lnTo>
                  <a:pt x="175530" y="25299"/>
                </a:lnTo>
                <a:lnTo>
                  <a:pt x="162065" y="14575"/>
                </a:lnTo>
                <a:lnTo>
                  <a:pt x="145697" y="6466"/>
                </a:lnTo>
                <a:lnTo>
                  <a:pt x="127258" y="1613"/>
                </a:lnTo>
                <a:lnTo>
                  <a:pt x="106751" y="0"/>
                </a:lnTo>
                <a:close/>
              </a:path>
              <a:path w="203200" h="299084">
                <a:moveTo>
                  <a:pt x="175530" y="25299"/>
                </a:moveTo>
                <a:lnTo>
                  <a:pt x="99888" y="25299"/>
                </a:lnTo>
                <a:lnTo>
                  <a:pt x="116507" y="26416"/>
                </a:lnTo>
                <a:lnTo>
                  <a:pt x="131171" y="29781"/>
                </a:lnTo>
                <a:lnTo>
                  <a:pt x="163032" y="53185"/>
                </a:lnTo>
                <a:lnTo>
                  <a:pt x="173943" y="93708"/>
                </a:lnTo>
                <a:lnTo>
                  <a:pt x="172732" y="108553"/>
                </a:lnTo>
                <a:lnTo>
                  <a:pt x="154265" y="142981"/>
                </a:lnTo>
                <a:lnTo>
                  <a:pt x="116342" y="159901"/>
                </a:lnTo>
                <a:lnTo>
                  <a:pt x="99888" y="161018"/>
                </a:lnTo>
                <a:lnTo>
                  <a:pt x="175588" y="161018"/>
                </a:lnTo>
                <a:lnTo>
                  <a:pt x="201234" y="113343"/>
                </a:lnTo>
                <a:lnTo>
                  <a:pt x="202899" y="93708"/>
                </a:lnTo>
                <a:lnTo>
                  <a:pt x="201237" y="73750"/>
                </a:lnTo>
                <a:lnTo>
                  <a:pt x="196256" y="55791"/>
                </a:lnTo>
                <a:lnTo>
                  <a:pt x="187961" y="39854"/>
                </a:lnTo>
                <a:lnTo>
                  <a:pt x="176358" y="25958"/>
                </a:lnTo>
                <a:lnTo>
                  <a:pt x="175530" y="25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1326" y="6395639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70" h="306070">
                <a:moveTo>
                  <a:pt x="12058" y="90264"/>
                </a:moveTo>
                <a:lnTo>
                  <a:pt x="346" y="128099"/>
                </a:lnTo>
                <a:lnTo>
                  <a:pt x="0" y="177263"/>
                </a:lnTo>
                <a:lnTo>
                  <a:pt x="14546" y="222499"/>
                </a:lnTo>
                <a:lnTo>
                  <a:pt x="41906" y="260882"/>
                </a:lnTo>
                <a:lnTo>
                  <a:pt x="80001" y="289488"/>
                </a:lnTo>
                <a:lnTo>
                  <a:pt x="126752" y="305393"/>
                </a:lnTo>
                <a:lnTo>
                  <a:pt x="176254" y="305843"/>
                </a:lnTo>
                <a:lnTo>
                  <a:pt x="221767" y="291417"/>
                </a:lnTo>
                <a:lnTo>
                  <a:pt x="260362" y="264183"/>
                </a:lnTo>
                <a:lnTo>
                  <a:pt x="264802" y="258318"/>
                </a:lnTo>
                <a:lnTo>
                  <a:pt x="113493" y="258318"/>
                </a:lnTo>
                <a:lnTo>
                  <a:pt x="65372" y="239938"/>
                </a:lnTo>
                <a:lnTo>
                  <a:pt x="29350" y="205802"/>
                </a:lnTo>
                <a:lnTo>
                  <a:pt x="8825" y="160694"/>
                </a:lnTo>
                <a:lnTo>
                  <a:pt x="7195" y="109400"/>
                </a:lnTo>
                <a:lnTo>
                  <a:pt x="8303" y="102803"/>
                </a:lnTo>
                <a:lnTo>
                  <a:pt x="10070" y="96423"/>
                </a:lnTo>
                <a:lnTo>
                  <a:pt x="12058" y="90264"/>
                </a:lnTo>
                <a:close/>
              </a:path>
              <a:path w="306070" h="306070">
                <a:moveTo>
                  <a:pt x="177332" y="1894"/>
                </a:moveTo>
                <a:lnTo>
                  <a:pt x="134342" y="1894"/>
                </a:lnTo>
                <a:lnTo>
                  <a:pt x="141835" y="2085"/>
                </a:lnTo>
                <a:lnTo>
                  <a:pt x="149411" y="2649"/>
                </a:lnTo>
                <a:lnTo>
                  <a:pt x="205021" y="22108"/>
                </a:lnTo>
                <a:lnTo>
                  <a:pt x="240976" y="56306"/>
                </a:lnTo>
                <a:lnTo>
                  <a:pt x="261477" y="101437"/>
                </a:lnTo>
                <a:lnTo>
                  <a:pt x="263105" y="152736"/>
                </a:lnTo>
                <a:lnTo>
                  <a:pt x="244608" y="200537"/>
                </a:lnTo>
                <a:lnTo>
                  <a:pt x="210261" y="236378"/>
                </a:lnTo>
                <a:lnTo>
                  <a:pt x="164933" y="256793"/>
                </a:lnTo>
                <a:lnTo>
                  <a:pt x="113493" y="258318"/>
                </a:lnTo>
                <a:lnTo>
                  <a:pt x="264802" y="258318"/>
                </a:lnTo>
                <a:lnTo>
                  <a:pt x="289109" y="226211"/>
                </a:lnTo>
                <a:lnTo>
                  <a:pt x="305081" y="179571"/>
                </a:lnTo>
                <a:lnTo>
                  <a:pt x="305541" y="130301"/>
                </a:lnTo>
                <a:lnTo>
                  <a:pt x="291054" y="85001"/>
                </a:lnTo>
                <a:lnTo>
                  <a:pt x="263697" y="46585"/>
                </a:lnTo>
                <a:lnTo>
                  <a:pt x="225550" y="17966"/>
                </a:lnTo>
                <a:lnTo>
                  <a:pt x="178687" y="2055"/>
                </a:lnTo>
                <a:lnTo>
                  <a:pt x="177332" y="1894"/>
                </a:lnTo>
                <a:close/>
              </a:path>
              <a:path w="306070" h="306070">
                <a:moveTo>
                  <a:pt x="152416" y="0"/>
                </a:moveTo>
                <a:lnTo>
                  <a:pt x="139560" y="542"/>
                </a:lnTo>
                <a:lnTo>
                  <a:pt x="126973" y="2055"/>
                </a:lnTo>
                <a:lnTo>
                  <a:pt x="134342" y="1894"/>
                </a:lnTo>
                <a:lnTo>
                  <a:pt x="177332" y="1894"/>
                </a:lnTo>
                <a:lnTo>
                  <a:pt x="165479" y="485"/>
                </a:lnTo>
                <a:lnTo>
                  <a:pt x="15241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4325" y="6333252"/>
            <a:ext cx="153146" cy="1425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66850" y="6429375"/>
            <a:ext cx="2486025" cy="295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1220" y="146685"/>
            <a:ext cx="7909559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1704" y="1473263"/>
            <a:ext cx="5941059" cy="446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rgbClr val="39AA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720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am.gov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nasa.gov/osbp/vendor-database/" TargetMode="Externa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osbp/mentor-protege-program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nasa.gov/sbir_sttr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nasa.gov/osbp/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17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play.google.com/store/apps/details?id=gov.nasa.oosb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hyperlink" Target="https://apps.apple.com/us/app/nasa-osbp-mobile/id1147705250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hyperlink" Target="https://www.nasa.gov/osbp/mobil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osbp/active-contract-listing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centers/armstrong/employment/contractor-opportunities/index.html" TargetMode="External"/><Relationship Id="rId13" Type="http://schemas.openxmlformats.org/officeDocument/2006/relationships/hyperlink" Target="http://www.nasa.gov/osbp" TargetMode="External"/><Relationship Id="rId3" Type="http://schemas.openxmlformats.org/officeDocument/2006/relationships/hyperlink" Target="mailto:kari.gonter@metis-tech.com" TargetMode="External"/><Relationship Id="rId7" Type="http://schemas.openxmlformats.org/officeDocument/2006/relationships/hyperlink" Target="mailto:diana.c.hinton@nasa.gov" TargetMode="External"/><Relationship Id="rId12" Type="http://schemas.openxmlformats.org/officeDocument/2006/relationships/hyperlink" Target="https://www.nasa.gov/osbp/about-nasa-centers/#langle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a/pv-nuq.com/nuq/" TargetMode="External"/><Relationship Id="rId11" Type="http://schemas.openxmlformats.org/officeDocument/2006/relationships/hyperlink" Target="https://oh.larc.nasa.gov/oh/" TargetMode="External"/><Relationship Id="rId5" Type="http://schemas.openxmlformats.org/officeDocument/2006/relationships/hyperlink" Target="http://www.nasa.gov/centers/ames/researchpark/home/#.VvMOA0bJSFg" TargetMode="External"/><Relationship Id="rId10" Type="http://schemas.openxmlformats.org/officeDocument/2006/relationships/hyperlink" Target="https://www.larccsc.com/" TargetMode="External"/><Relationship Id="rId4" Type="http://schemas.openxmlformats.org/officeDocument/2006/relationships/hyperlink" Target="http://amescontractorcouncil.org/" TargetMode="External"/><Relationship Id="rId9" Type="http://schemas.openxmlformats.org/officeDocument/2006/relationships/hyperlink" Target="https://www.nasa.gov/armstrong/virtualtour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ASA_OSBP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68050" y="314325"/>
            <a:ext cx="923925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58576" y="31915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57004" y="541909"/>
            <a:ext cx="1280795" cy="2965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04470" marR="5080" indent="-192405">
              <a:lnSpc>
                <a:spcPts val="1050"/>
              </a:lnSpc>
              <a:spcBef>
                <a:spcPts val="160"/>
              </a:spcBef>
            </a:pPr>
            <a:r>
              <a:rPr lang="en-US" sz="900" spc="-10">
                <a:solidFill>
                  <a:srgbClr val="FFFFFF"/>
                </a:solidFill>
                <a:latin typeface="Arial"/>
                <a:cs typeface="Arial"/>
              </a:rPr>
              <a:t>National </a:t>
            </a:r>
            <a:r>
              <a:rPr lang="en-US" sz="900" spc="-15">
                <a:solidFill>
                  <a:srgbClr val="FFFFFF"/>
                </a:solidFill>
                <a:latin typeface="Arial"/>
                <a:cs typeface="Arial"/>
              </a:rPr>
              <a:t>Aeronautics and  </a:t>
            </a:r>
            <a:r>
              <a:rPr lang="en-US" sz="900" spc="-1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lang="en-US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900" spc="-15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7F5F6-3B4F-B06B-8DE5-91B4905B4427}"/>
              </a:ext>
            </a:extLst>
          </p:cNvPr>
          <p:cNvSpPr txBox="1"/>
          <p:nvPr/>
        </p:nvSpPr>
        <p:spPr>
          <a:xfrm>
            <a:off x="612776" y="1498652"/>
            <a:ext cx="117919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 Stennis Business Roundtable:                                           </a:t>
            </a:r>
            <a:r>
              <a:rPr lang="en-US" sz="3600" b="1" dirty="0">
                <a:solidFill>
                  <a:schemeClr val="bg1"/>
                </a:solidFill>
                <a:ea typeface="Calibri"/>
                <a:cs typeface="Calibri"/>
              </a:rPr>
              <a:t>Partnering with NASA Research Centers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0628B-331D-2ABD-27DC-0B5003E10F22}"/>
              </a:ext>
            </a:extLst>
          </p:cNvPr>
          <p:cNvSpPr/>
          <p:nvPr/>
        </p:nvSpPr>
        <p:spPr>
          <a:xfrm>
            <a:off x="4643912" y="3637694"/>
            <a:ext cx="7345714" cy="54755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28249-26A0-CE29-5D8E-8EA910300519}"/>
              </a:ext>
            </a:extLst>
          </p:cNvPr>
          <p:cNvSpPr txBox="1"/>
          <p:nvPr/>
        </p:nvSpPr>
        <p:spPr>
          <a:xfrm>
            <a:off x="4641908" y="3589789"/>
            <a:ext cx="7613008" cy="646986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baseline="0" dirty="0">
                <a:solidFill>
                  <a:srgbClr val="FFFFFF"/>
                </a:solidFill>
                <a:latin typeface="Calibri"/>
              </a:rPr>
              <a:t>AMES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 -</a:t>
            </a:r>
            <a:r>
              <a:rPr lang="en-US" sz="3200" b="1" baseline="0" dirty="0">
                <a:solidFill>
                  <a:srgbClr val="FFFFFF"/>
                </a:solidFill>
                <a:latin typeface="Calibri"/>
              </a:rPr>
              <a:t> ARMSTRONG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 -</a:t>
            </a:r>
            <a:r>
              <a:rPr lang="en-US" sz="3200" b="1" baseline="0" dirty="0">
                <a:solidFill>
                  <a:srgbClr val="FFFFFF"/>
                </a:solidFill>
                <a:latin typeface="Calibri"/>
              </a:rPr>
              <a:t> GLENN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 -</a:t>
            </a:r>
            <a:r>
              <a:rPr lang="en-US" sz="3200" b="1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LANGLEY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910BB-EF10-B764-D3B4-212BDF23F39B}"/>
              </a:ext>
            </a:extLst>
          </p:cNvPr>
          <p:cNvSpPr txBox="1"/>
          <p:nvPr/>
        </p:nvSpPr>
        <p:spPr>
          <a:xfrm>
            <a:off x="5714511" y="4561765"/>
            <a:ext cx="461673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Robert E. Watts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Lead Small Business Specialist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NASA Office of Small Business Programs (OSBP)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Research Center Support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April 29,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176F6-4AEF-A429-F6FB-FFA39513D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E680-FF9F-8DC7-7A0C-C532587D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49" y="166114"/>
            <a:ext cx="10493503" cy="1169551"/>
          </a:xfrm>
        </p:spPr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Upcoming Research Center Opportunities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ECCAC-387F-51C3-BF3D-6585F5E4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2" y="1109271"/>
            <a:ext cx="12138607" cy="52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111" y="199339"/>
            <a:ext cx="11011067" cy="6014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pc="1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pc="-5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Can Engage </a:t>
            </a:r>
            <a:r>
              <a:rPr spc="5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pc="-1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</p:txBody>
      </p:sp>
      <p:sp>
        <p:nvSpPr>
          <p:cNvPr id="4" name="object 4"/>
          <p:cNvSpPr/>
          <p:nvPr/>
        </p:nvSpPr>
        <p:spPr>
          <a:xfrm>
            <a:off x="857250" y="1219136"/>
            <a:ext cx="10529951" cy="5176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111" y="1332501"/>
            <a:ext cx="9921875" cy="455637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00" b="1" spc="10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sz="2400" b="1" spc="-5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sz="2400" b="1" spc="15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spc="-204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RESOURCES: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985" indent="-226695">
              <a:lnSpc>
                <a:spcPct val="100000"/>
              </a:lnSpc>
              <a:spcBef>
                <a:spcPts val="270"/>
              </a:spcBef>
              <a:buClr>
                <a:srgbClr val="FFFFFF"/>
              </a:buClr>
              <a:buFont typeface="Arial"/>
              <a:buChar char="•"/>
              <a:tabLst>
                <a:tab pos="642620" algn="l"/>
              </a:tabLst>
            </a:pPr>
            <a:r>
              <a:rPr sz="2000" b="1" u="heavy" spc="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</a:t>
            </a:r>
            <a:r>
              <a:rPr sz="2000" b="1" u="heavy" spc="10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OSBP</a:t>
            </a:r>
            <a:r>
              <a:rPr sz="2000" b="1" spc="1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spc="-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businesses </a:t>
            </a: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procurement</a:t>
            </a:r>
            <a:r>
              <a:rPr sz="2000" spc="-18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</a:p>
          <a:p>
            <a:pPr marL="641985" indent="-226695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Font typeface="Arial"/>
              <a:buChar char="•"/>
              <a:tabLst>
                <a:tab pos="642620" algn="l"/>
              </a:tabLst>
            </a:pPr>
            <a:r>
              <a:rPr sz="2000" b="1" u="heavy" spc="-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SBIR/STTR</a:t>
            </a:r>
            <a:r>
              <a:rPr sz="2000" b="1" spc="-5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Funding </a:t>
            </a:r>
            <a:r>
              <a:rPr sz="2000" spc="-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</a:t>
            </a: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000" spc="-1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sz="2000" spc="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985" indent="-226695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Font typeface="Arial"/>
              <a:buChar char="•"/>
              <a:tabLst>
                <a:tab pos="642620" algn="l"/>
              </a:tabLst>
            </a:pPr>
            <a:r>
              <a:rPr sz="2000" b="1" u="heavy" spc="-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Mentor-Protégé Program</a:t>
            </a:r>
            <a:r>
              <a:rPr sz="2000" b="1" spc="-5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Strengthening supplier</a:t>
            </a:r>
            <a:r>
              <a:rPr sz="2000" spc="-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capacity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985" indent="-226695">
              <a:lnSpc>
                <a:spcPct val="100000"/>
              </a:lnSpc>
              <a:spcBef>
                <a:spcPts val="350"/>
              </a:spcBef>
              <a:buClr>
                <a:srgbClr val="FFFFFF"/>
              </a:buClr>
              <a:buFont typeface="Arial"/>
              <a:buChar char="•"/>
              <a:tabLst>
                <a:tab pos="642620" algn="l"/>
              </a:tabLst>
            </a:pPr>
            <a:r>
              <a:rPr sz="2000" b="1" u="heavy" spc="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</a:t>
            </a:r>
            <a:r>
              <a:rPr sz="2000" b="1" u="heavy" spc="-30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Vendor</a:t>
            </a:r>
            <a:r>
              <a:rPr sz="2000" b="1" u="heavy" spc="-30">
                <a:solidFill>
                  <a:srgbClr val="00B0F0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b="1" u="heavy" spc="-10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</a:t>
            </a:r>
            <a:r>
              <a:rPr sz="2000" b="1" spc="-1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Registering </a:t>
            </a:r>
            <a:r>
              <a:rPr sz="2000" spc="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sz="2000" spc="-3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sz="2400" b="1" spc="-5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READINESS</a:t>
            </a:r>
            <a:r>
              <a:rPr sz="2400" b="1" spc="5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>
                <a:solidFill>
                  <a:srgbClr val="FCF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CHECKLIST: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8190" indent="-342900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SzPct val="68750"/>
              <a:buFont typeface="Arial" panose="020B0604020202020204" pitchFamily="34" charset="0"/>
              <a:buChar char="•"/>
              <a:tabLst>
                <a:tab pos="642620" algn="l"/>
              </a:tabLst>
            </a:pPr>
            <a:r>
              <a:rPr sz="2000" b="1" spc="-10">
                <a:solidFill>
                  <a:srgbClr val="8FCD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sz="2000" spc="-4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NASA’s </a:t>
            </a:r>
            <a:r>
              <a:rPr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sz="2000" spc="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8190" indent="-342900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SzPct val="68750"/>
              <a:buFont typeface="Arial" panose="020B0604020202020204" pitchFamily="34" charset="0"/>
              <a:buChar char="•"/>
              <a:tabLst>
                <a:tab pos="642620" algn="l"/>
              </a:tabLst>
            </a:pPr>
            <a:r>
              <a:rPr sz="2000" b="1">
                <a:solidFill>
                  <a:srgbClr val="8FCD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spc="-5">
                <a:solidFill>
                  <a:srgbClr val="39A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heavy" spc="-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SAM.gov</a:t>
            </a:r>
            <a:r>
              <a:rPr sz="2000" spc="-5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spc="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u="heavy" spc="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heavy" spc="-4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NASA’s </a:t>
            </a:r>
            <a:r>
              <a:rPr sz="2000" u="heavy" spc="-2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Vendor</a:t>
            </a:r>
            <a:r>
              <a:rPr sz="2000" u="heavy" spc="40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heavy" spc="-5">
                <a:solidFill>
                  <a:schemeClr val="bg1"/>
                </a:solidFill>
                <a:uFill>
                  <a:solidFill>
                    <a:srgbClr val="39AAE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8190" indent="-342900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SzPct val="68750"/>
              <a:buFont typeface="Arial" panose="020B0604020202020204" pitchFamily="34" charset="0"/>
              <a:buChar char="•"/>
              <a:tabLst>
                <a:tab pos="642620" algn="l"/>
              </a:tabLst>
            </a:pPr>
            <a:r>
              <a:rPr sz="2000" b="1" spc="-5">
                <a:solidFill>
                  <a:srgbClr val="8FCD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sz="2000" spc="-1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NAICS codes </a:t>
            </a:r>
            <a:r>
              <a:rPr sz="2000" spc="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PSCs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8190" indent="-342900">
              <a:spcBef>
                <a:spcPts val="275"/>
              </a:spcBef>
              <a:buClr>
                <a:srgbClr val="FFFFFF"/>
              </a:buClr>
              <a:buSzPct val="68750"/>
              <a:buFont typeface="Arial" panose="020B0604020202020204" pitchFamily="34" charset="0"/>
              <a:buChar char="•"/>
              <a:tabLst>
                <a:tab pos="642620" algn="l"/>
              </a:tabLst>
            </a:pPr>
            <a:r>
              <a:rPr lang="en-US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 Forecast for Requirements</a:t>
            </a:r>
          </a:p>
          <a:p>
            <a:pPr marL="758190" indent="-342900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SzPct val="68750"/>
              <a:buFont typeface="Arial" panose="020B0604020202020204" pitchFamily="34" charset="0"/>
              <a:buChar char="•"/>
              <a:tabLst>
                <a:tab pos="642620" algn="l"/>
              </a:tabLst>
            </a:pPr>
            <a:r>
              <a:rPr sz="2000" b="1">
                <a:solidFill>
                  <a:srgbClr val="8FCD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compelling </a:t>
            </a:r>
            <a:r>
              <a:rPr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capability</a:t>
            </a:r>
            <a:r>
              <a:rPr sz="2000" spc="-7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8190" indent="-342900">
              <a:lnSpc>
                <a:spcPct val="100000"/>
              </a:lnSpc>
              <a:spcBef>
                <a:spcPts val="350"/>
              </a:spcBef>
              <a:buClr>
                <a:srgbClr val="FFFFFF"/>
              </a:buClr>
              <a:buSzPct val="68750"/>
              <a:buFont typeface="Arial" panose="020B0604020202020204" pitchFamily="34" charset="0"/>
              <a:buChar char="•"/>
              <a:tabLst>
                <a:tab pos="642620" algn="l"/>
              </a:tabLst>
            </a:pPr>
            <a:r>
              <a:rPr sz="2000" b="1" spc="-5">
                <a:solidFill>
                  <a:srgbClr val="8FCD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000" spc="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</a:t>
            </a:r>
            <a:r>
              <a:rPr sz="2000" spc="-1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r>
              <a:rPr sz="2000" spc="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1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3609911"/>
            <a:ext cx="2338451" cy="8143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3733800"/>
            <a:ext cx="2038350" cy="514350"/>
          </a:xfrm>
          <a:custGeom>
            <a:avLst/>
            <a:gdLst/>
            <a:ahLst/>
            <a:cxnLst/>
            <a:rect l="l" t="t" r="r" b="b"/>
            <a:pathLst>
              <a:path w="2038350" h="514350">
                <a:moveTo>
                  <a:pt x="0" y="514350"/>
                </a:moveTo>
                <a:lnTo>
                  <a:pt x="2038350" y="514350"/>
                </a:lnTo>
                <a:lnTo>
                  <a:pt x="203835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600" y="3733800"/>
            <a:ext cx="2038350" cy="514350"/>
          </a:xfrm>
          <a:custGeom>
            <a:avLst/>
            <a:gdLst/>
            <a:ahLst/>
            <a:cxnLst/>
            <a:rect l="l" t="t" r="r" b="b"/>
            <a:pathLst>
              <a:path w="2038350" h="514350">
                <a:moveTo>
                  <a:pt x="0" y="514350"/>
                </a:moveTo>
                <a:lnTo>
                  <a:pt x="2038350" y="514350"/>
                </a:lnTo>
                <a:lnTo>
                  <a:pt x="203835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39283" y="3790213"/>
            <a:ext cx="1935617" cy="4005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29700" y="3781425"/>
            <a:ext cx="1952625" cy="419100"/>
          </a:xfrm>
          <a:custGeom>
            <a:avLst/>
            <a:gdLst/>
            <a:ahLst/>
            <a:cxnLst/>
            <a:rect l="l" t="t" r="r" b="b"/>
            <a:pathLst>
              <a:path w="1952625" h="419100">
                <a:moveTo>
                  <a:pt x="0" y="419100"/>
                </a:moveTo>
                <a:lnTo>
                  <a:pt x="1952625" y="419100"/>
                </a:lnTo>
                <a:lnTo>
                  <a:pt x="195262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8250" y="4276661"/>
            <a:ext cx="2357501" cy="20812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1600" y="4410075"/>
            <a:ext cx="2038350" cy="17621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82075" y="4400550"/>
            <a:ext cx="2057400" cy="1781175"/>
          </a:xfrm>
          <a:custGeom>
            <a:avLst/>
            <a:gdLst/>
            <a:ahLst/>
            <a:cxnLst/>
            <a:rect l="l" t="t" r="r" b="b"/>
            <a:pathLst>
              <a:path w="2057400" h="1781175">
                <a:moveTo>
                  <a:pt x="0" y="1781175"/>
                </a:moveTo>
                <a:lnTo>
                  <a:pt x="2057400" y="1781175"/>
                </a:lnTo>
                <a:lnTo>
                  <a:pt x="2057400" y="0"/>
                </a:lnTo>
                <a:lnTo>
                  <a:pt x="0" y="0"/>
                </a:lnTo>
                <a:lnTo>
                  <a:pt x="0" y="1781175"/>
                </a:lnTo>
                <a:close/>
              </a:path>
            </a:pathLst>
          </a:custGeom>
          <a:ln w="19050">
            <a:solidFill>
              <a:srgbClr val="1F6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525" y="2600261"/>
            <a:ext cx="1881251" cy="3538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0550" y="2800350"/>
            <a:ext cx="1485900" cy="3143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0" y="2743200"/>
            <a:ext cx="1600200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9325" y="2600261"/>
            <a:ext cx="1881251" cy="3538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9350" y="2800350"/>
            <a:ext cx="1485900" cy="3143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200" y="2743200"/>
            <a:ext cx="1600200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8125" y="2600261"/>
            <a:ext cx="1881251" cy="3538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58150" y="2800350"/>
            <a:ext cx="1485900" cy="3143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000" y="2743200"/>
            <a:ext cx="1600200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86925" y="2600261"/>
            <a:ext cx="1881251" cy="3538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86950" y="2800350"/>
            <a:ext cx="1485900" cy="3143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800" y="2743200"/>
            <a:ext cx="1600200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12350" y="180975"/>
            <a:ext cx="6024626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5">
                <a:latin typeface="Times New Roman" panose="02020603050405020304" pitchFamily="18" charset="0"/>
                <a:cs typeface="Times New Roman" panose="02020603050405020304" pitchFamily="18" charset="0"/>
              </a:rPr>
              <a:t>NASA </a:t>
            </a:r>
            <a:r>
              <a:rPr sz="4000" spc="5">
                <a:solidFill>
                  <a:srgbClr val="39A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OSBP </a:t>
            </a:r>
            <a:r>
              <a:rPr sz="4000" spc="-10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sz="4000" spc="-43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2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</a:p>
        </p:txBody>
      </p:sp>
      <p:sp>
        <p:nvSpPr>
          <p:cNvPr id="16" name="object 16"/>
          <p:cNvSpPr/>
          <p:nvPr/>
        </p:nvSpPr>
        <p:spPr>
          <a:xfrm>
            <a:off x="38100" y="47625"/>
            <a:ext cx="2205101" cy="1423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9402" y="223837"/>
            <a:ext cx="1567815" cy="9277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330"/>
              </a:spcBef>
            </a:pPr>
            <a:r>
              <a:rPr sz="2100" b="1">
                <a:solidFill>
                  <a:srgbClr val="FFFFFF"/>
                </a:solidFill>
                <a:latin typeface="Arial Narrow"/>
                <a:cs typeface="Arial Narrow"/>
              </a:rPr>
              <a:t>Steps </a:t>
            </a:r>
            <a:r>
              <a:rPr sz="2100" b="1" spc="1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100" b="1" spc="-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100" b="1" spc="-5">
                <a:solidFill>
                  <a:srgbClr val="FFFFFF"/>
                </a:solidFill>
                <a:latin typeface="Arial Narrow"/>
                <a:cs typeface="Arial Narrow"/>
              </a:rPr>
              <a:t>Doing  </a:t>
            </a:r>
            <a:r>
              <a:rPr sz="2100" b="1" spc="-10">
                <a:solidFill>
                  <a:srgbClr val="FFFFFF"/>
                </a:solidFill>
                <a:latin typeface="Arial Narrow"/>
                <a:cs typeface="Arial Narrow"/>
              </a:rPr>
              <a:t>Business </a:t>
            </a:r>
            <a:r>
              <a:rPr sz="2100" b="1" spc="-20">
                <a:solidFill>
                  <a:srgbClr val="FFFFFF"/>
                </a:solidFill>
                <a:latin typeface="Arial Narrow"/>
                <a:cs typeface="Arial Narrow"/>
              </a:rPr>
              <a:t>with  </a:t>
            </a:r>
            <a:r>
              <a:rPr sz="2100" b="1" spc="-15">
                <a:solidFill>
                  <a:srgbClr val="FFFFFF"/>
                </a:solidFill>
                <a:latin typeface="Arial Narrow"/>
                <a:cs typeface="Arial Narrow"/>
              </a:rPr>
              <a:t>NASA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077450" y="47561"/>
            <a:ext cx="1947926" cy="1128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342880" y="223837"/>
            <a:ext cx="1376680" cy="6318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4475" marR="5080" indent="-232410">
              <a:lnSpc>
                <a:spcPts val="2250"/>
              </a:lnSpc>
              <a:spcBef>
                <a:spcPts val="400"/>
              </a:spcBef>
            </a:pPr>
            <a:r>
              <a:rPr sz="2100" b="1" spc="5">
                <a:solidFill>
                  <a:srgbClr val="FCF42A"/>
                </a:solidFill>
                <a:latin typeface="Arial Narrow"/>
                <a:cs typeface="Arial Narrow"/>
              </a:rPr>
              <a:t>1. </a:t>
            </a:r>
            <a:r>
              <a:rPr sz="2100" b="1" spc="-5">
                <a:solidFill>
                  <a:srgbClr val="FFFFFF"/>
                </a:solidFill>
                <a:latin typeface="Arial Narrow"/>
                <a:cs typeface="Arial Narrow"/>
              </a:rPr>
              <a:t>Connect  with</a:t>
            </a:r>
            <a:r>
              <a:rPr sz="2100" b="1" spc="-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100" b="1">
                <a:solidFill>
                  <a:srgbClr val="39AAEC"/>
                </a:solidFill>
                <a:latin typeface="Arial Narrow"/>
                <a:cs typeface="Arial Narrow"/>
              </a:rPr>
              <a:t>OSBP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3875" y="2628900"/>
            <a:ext cx="1347724" cy="1338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175" y="2743200"/>
            <a:ext cx="1066800" cy="1057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475" y="1390650"/>
            <a:ext cx="11472926" cy="13667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3252" y="1564703"/>
            <a:ext cx="10935970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950" b="1" u="heavy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"/>
                <a:cs typeface="Arial"/>
                <a:hlinkClick r:id="rId14"/>
              </a:rPr>
              <a:t>NASA </a:t>
            </a:r>
            <a:r>
              <a:rPr sz="1950" b="1" u="heavy" spc="-10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"/>
                <a:cs typeface="Arial"/>
                <a:hlinkClick r:id="rId14"/>
              </a:rPr>
              <a:t>OSBP</a:t>
            </a:r>
            <a:r>
              <a:rPr sz="1950" b="1" u="heavy" spc="-125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950" b="1" u="heavy" spc="-5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"/>
                <a:cs typeface="Arial"/>
                <a:hlinkClick r:id="rId14"/>
              </a:rPr>
              <a:t>Mobile</a:t>
            </a:r>
            <a:endParaRPr sz="1950">
              <a:latin typeface="Arial"/>
              <a:cs typeface="Arial"/>
            </a:endParaRPr>
          </a:p>
          <a:p>
            <a:pPr marL="12700" marR="5080" algn="just">
              <a:lnSpc>
                <a:spcPts val="1580"/>
              </a:lnSpc>
              <a:spcBef>
                <a:spcPts val="150"/>
              </a:spcBef>
            </a:pPr>
            <a:r>
              <a:rPr sz="1400" b="1" spc="1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OSBP mobile </a:t>
            </a:r>
            <a:r>
              <a:rPr sz="1400" b="1" spc="-20">
                <a:solidFill>
                  <a:srgbClr val="FFFFFF"/>
                </a:solidFill>
                <a:latin typeface="Arial Narrow"/>
                <a:cs typeface="Arial Narrow"/>
              </a:rPr>
              <a:t>app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sz="1400" b="1" spc="15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NASA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Office </a:t>
            </a:r>
            <a:r>
              <a:rPr sz="1400" b="1" spc="25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Small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Business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Program’s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official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mobile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application.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It is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available </a:t>
            </a:r>
            <a:r>
              <a:rPr sz="1400" b="1" spc="15">
                <a:solidFill>
                  <a:srgbClr val="FFFFFF"/>
                </a:solidFill>
                <a:latin typeface="Arial Narrow"/>
                <a:cs typeface="Arial Narrow"/>
              </a:rPr>
              <a:t>for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iOS </a:t>
            </a:r>
            <a:r>
              <a:rPr sz="1400" b="1" spc="-2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Android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devices.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OSBP </a:t>
            </a:r>
            <a:r>
              <a:rPr sz="1400" b="1" spc="10">
                <a:solidFill>
                  <a:srgbClr val="FFFFFF"/>
                </a:solidFill>
                <a:latin typeface="Arial Narrow"/>
                <a:cs typeface="Arial Narrow"/>
              </a:rPr>
              <a:t>Mobile </a:t>
            </a:r>
            <a:r>
              <a:rPr sz="1400" b="1" spc="30">
                <a:solidFill>
                  <a:srgbClr val="FFFFFF"/>
                </a:solidFill>
                <a:latin typeface="Arial Narrow"/>
                <a:cs typeface="Arial Narrow"/>
              </a:rPr>
              <a:t>is 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designed </a:t>
            </a:r>
            <a:r>
              <a:rPr sz="1400" b="1" spc="-15">
                <a:solidFill>
                  <a:srgbClr val="FFFFFF"/>
                </a:solidFill>
                <a:latin typeface="Arial Narrow"/>
                <a:cs typeface="Arial Narrow"/>
              </a:rPr>
              <a:t>as </a:t>
            </a:r>
            <a:r>
              <a:rPr sz="1400" b="1" spc="1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user-friendly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tool </a:t>
            </a:r>
            <a:r>
              <a:rPr sz="1400" b="1" spc="35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1400" b="1" spc="10">
                <a:solidFill>
                  <a:srgbClr val="FFFFFF"/>
                </a:solidFill>
                <a:latin typeface="Arial Narrow"/>
                <a:cs typeface="Arial Narrow"/>
              </a:rPr>
              <a:t>learn how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do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business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with NASA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have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all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required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resources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right </a:t>
            </a:r>
            <a:r>
              <a:rPr sz="1400" b="1" spc="-20">
                <a:solidFill>
                  <a:srgbClr val="FFFFFF"/>
                </a:solidFill>
                <a:latin typeface="Arial Narrow"/>
                <a:cs typeface="Arial Narrow"/>
              </a:rPr>
              <a:t>at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your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fingertips. </a:t>
            </a:r>
            <a:r>
              <a:rPr sz="1400" b="1" spc="-15">
                <a:solidFill>
                  <a:srgbClr val="FFFFFF"/>
                </a:solidFill>
                <a:latin typeface="Arial Narrow"/>
                <a:cs typeface="Arial Narrow"/>
              </a:rPr>
              <a:t>Key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features </a:t>
            </a:r>
            <a:r>
              <a:rPr sz="1400" b="1" spc="10">
                <a:solidFill>
                  <a:srgbClr val="FFFFFF"/>
                </a:solidFill>
                <a:latin typeface="Arial Narrow"/>
                <a:cs typeface="Arial Narrow"/>
              </a:rPr>
              <a:t>allow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users 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easily contact NASA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Center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Small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Business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Specialists, view Active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Contract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Listings,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1400" b="1" spc="-15">
                <a:solidFill>
                  <a:srgbClr val="FFFFFF"/>
                </a:solidFill>
                <a:latin typeface="Arial Narrow"/>
                <a:cs typeface="Arial Narrow"/>
              </a:rPr>
              <a:t>find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out when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upcoming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networking events </a:t>
            </a:r>
            <a:r>
              <a:rPr sz="1400" b="1" spc="15">
                <a:solidFill>
                  <a:srgbClr val="FFFFFF"/>
                </a:solidFill>
                <a:latin typeface="Arial Narrow"/>
                <a:cs typeface="Arial Narrow"/>
              </a:rPr>
              <a:t>are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taking</a:t>
            </a:r>
            <a:r>
              <a:rPr sz="1400" b="1" spc="2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place.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5376" y="3914775"/>
            <a:ext cx="1249680" cy="15309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b="1" spc="1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1400" b="1">
                <a:solidFill>
                  <a:srgbClr val="39AAEC"/>
                </a:solidFill>
                <a:latin typeface="Arial Narrow"/>
                <a:cs typeface="Arial Narrow"/>
              </a:rPr>
              <a:t>OSBP</a:t>
            </a:r>
            <a:r>
              <a:rPr sz="1400" b="1" spc="-160">
                <a:solidFill>
                  <a:srgbClr val="39AAEC"/>
                </a:solidFill>
                <a:latin typeface="Arial Narrow"/>
                <a:cs typeface="Arial Narrow"/>
              </a:rPr>
              <a:t> </a:t>
            </a:r>
            <a:r>
              <a:rPr sz="1400" b="1">
                <a:solidFill>
                  <a:srgbClr val="FFFFFF"/>
                </a:solidFill>
                <a:latin typeface="Arial Narrow"/>
                <a:cs typeface="Arial Narrow"/>
              </a:rPr>
              <a:t>mobile  </a:t>
            </a:r>
            <a:r>
              <a:rPr sz="1400" b="1" spc="5">
                <a:solidFill>
                  <a:srgbClr val="FFFFFF"/>
                </a:solidFill>
                <a:latin typeface="Arial Narrow"/>
                <a:cs typeface="Arial Narrow"/>
              </a:rPr>
              <a:t>app </a:t>
            </a:r>
            <a:r>
              <a:rPr sz="1400" b="1" spc="-10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available  </a:t>
            </a:r>
            <a:r>
              <a:rPr sz="1400" b="1" spc="15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1400" b="1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5">
                <a:solidFill>
                  <a:srgbClr val="FFFFFF"/>
                </a:solidFill>
                <a:latin typeface="Arial Narrow"/>
                <a:cs typeface="Arial Narrow"/>
              </a:rPr>
              <a:t>download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55"/>
              </a:lnSpc>
            </a:pPr>
            <a:r>
              <a:rPr sz="1400" b="1" spc="2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sz="1400" b="1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5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endParaRPr sz="1400">
              <a:latin typeface="Arial Narrow"/>
              <a:cs typeface="Arial Narrow"/>
            </a:endParaRPr>
          </a:p>
          <a:p>
            <a:pPr marL="12700" marR="32384">
              <a:lnSpc>
                <a:spcPts val="1650"/>
              </a:lnSpc>
              <a:spcBef>
                <a:spcPts val="130"/>
              </a:spcBef>
            </a:pPr>
            <a:r>
              <a:rPr sz="1400" b="1" u="sng" spc="-10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 Narrow"/>
                <a:cs typeface="Arial Narrow"/>
                <a:hlinkClick r:id="rId15"/>
              </a:rPr>
              <a:t>iTunes App</a:t>
            </a:r>
            <a:r>
              <a:rPr sz="1400" b="1" u="sng" spc="-135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 Narrow"/>
                <a:cs typeface="Arial Narrow"/>
                <a:hlinkClick r:id="rId15"/>
              </a:rPr>
              <a:t> </a:t>
            </a:r>
            <a:r>
              <a:rPr sz="1400" b="1" u="sng" spc="5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 Narrow"/>
                <a:cs typeface="Arial Narrow"/>
                <a:hlinkClick r:id="rId15"/>
              </a:rPr>
              <a:t>Store </a:t>
            </a:r>
            <a:r>
              <a:rPr sz="1400" b="1" spc="5">
                <a:solidFill>
                  <a:srgbClr val="39AAEC"/>
                </a:solidFill>
                <a:latin typeface="Arial Narrow"/>
                <a:cs typeface="Arial Narrow"/>
              </a:rPr>
              <a:t> </a:t>
            </a:r>
            <a:r>
              <a:rPr sz="1400" b="1" spc="-35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b="1" u="sng" spc="-5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 Narrow"/>
                <a:cs typeface="Arial Narrow"/>
                <a:hlinkClick r:id="rId16"/>
              </a:rPr>
              <a:t>Google</a:t>
            </a:r>
            <a:r>
              <a:rPr sz="1400" b="1" u="sng" spc="-10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 Narrow"/>
                <a:cs typeface="Arial Narrow"/>
                <a:hlinkClick r:id="rId16"/>
              </a:rPr>
              <a:t> </a:t>
            </a:r>
            <a:r>
              <a:rPr sz="1400" b="1" u="sng" spc="-20">
                <a:solidFill>
                  <a:srgbClr val="39AAEC"/>
                </a:solidFill>
                <a:uFill>
                  <a:solidFill>
                    <a:srgbClr val="39AAEC"/>
                  </a:solidFill>
                </a:uFill>
                <a:latin typeface="Arial Narrow"/>
                <a:cs typeface="Arial Narrow"/>
                <a:hlinkClick r:id="rId16"/>
              </a:rPr>
              <a:t>Play</a:t>
            </a:r>
            <a:r>
              <a:rPr sz="1400" b="1" spc="-2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71725" y="2600261"/>
            <a:ext cx="1881251" cy="3538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1750" y="2800350"/>
            <a:ext cx="1485900" cy="3143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600" y="2743200"/>
            <a:ext cx="1600200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ECAB1EC6-4D7C-2214-31DC-711AFE52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210" y="1398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ACTIVE CONTRACT LISTING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DCB354-577A-3A00-A187-E7EB84A49C87}"/>
              </a:ext>
            </a:extLst>
          </p:cNvPr>
          <p:cNvSpPr txBox="1">
            <a:spLocks/>
          </p:cNvSpPr>
          <p:nvPr/>
        </p:nvSpPr>
        <p:spPr>
          <a:xfrm>
            <a:off x="3089661" y="3862749"/>
            <a:ext cx="5264916" cy="2233127"/>
          </a:xfrm>
          <a:prstGeom prst="rect">
            <a:avLst/>
          </a:prstGeom>
        </p:spPr>
        <p:txBody>
          <a:bodyPr vert="horz" lIns="109728" tIns="54864" rIns="109728" bIns="54864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Upcoming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15, 2025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Year In Review: Annual Small Business Town Hall with NASA OSBP Assistant Administrator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4E39E-3092-2350-9357-FF6A8850595B}"/>
              </a:ext>
            </a:extLst>
          </p:cNvPr>
          <p:cNvSpPr txBox="1"/>
          <p:nvPr/>
        </p:nvSpPr>
        <p:spPr>
          <a:xfrm>
            <a:off x="1070008" y="1465397"/>
            <a:ext cx="8648299" cy="485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80">
                <a:solidFill>
                  <a:schemeClr val="bg1"/>
                </a:solidFill>
                <a:latin typeface="Arial" panose="020B0604020202020204"/>
              </a:rPr>
              <a:t>Recurring contracts Long-term planning purposes</a:t>
            </a:r>
            <a:endParaRPr lang="en-US">
              <a:solidFill>
                <a:schemeClr val="bg1"/>
              </a:solidFill>
              <a:latin typeface="Arial" panose="020B060402020202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80">
                <a:solidFill>
                  <a:schemeClr val="bg1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https://www.nasa.gov/osbp/active-contract-listings</a:t>
            </a:r>
            <a:endParaRPr lang="en-US" sz="2880">
              <a:solidFill>
                <a:schemeClr val="bg1"/>
              </a:solidFill>
              <a:latin typeface="Arial" panose="020B0604020202020204"/>
            </a:endParaRPr>
          </a:p>
          <a:p>
            <a:pPr lvl="1"/>
            <a:endParaRPr lang="en-US" sz="2520">
              <a:solidFill>
                <a:schemeClr val="bg1"/>
              </a:solidFill>
            </a:endParaRPr>
          </a:p>
          <a:p>
            <a:pPr lvl="1"/>
            <a:endParaRPr lang="en-US" sz="252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Accounting/Financial/Business Services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Administrative Services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Environmental Services and Remediation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Facilities Maintenance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IT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Multiple Award Construction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Occupational Health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520">
                <a:solidFill>
                  <a:schemeClr val="bg1"/>
                </a:solidFill>
              </a:rPr>
              <a:t>Protective Services</a:t>
            </a:r>
          </a:p>
        </p:txBody>
      </p:sp>
    </p:spTree>
    <p:extLst>
      <p:ext uri="{BB962C8B-B14F-4D97-AF65-F5344CB8AC3E}">
        <p14:creationId xmlns:p14="http://schemas.microsoft.com/office/powerpoint/2010/main" val="302120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25" y="1051952"/>
            <a:ext cx="10363425" cy="50143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spcBef>
                <a:spcPts val="840"/>
              </a:spcBef>
            </a:pP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                    **</a:t>
            </a:r>
            <a:r>
              <a:rPr lang="en-US" sz="1200" b="1" u="sng" spc="-15">
                <a:solidFill>
                  <a:schemeClr val="bg1"/>
                </a:solidFill>
                <a:latin typeface="Arial"/>
                <a:cs typeface="Arial"/>
              </a:rPr>
              <a:t>Ames Contractor </a:t>
            </a:r>
            <a:r>
              <a:rPr lang="en-US" sz="1200" b="1" u="sng" spc="-10">
                <a:solidFill>
                  <a:schemeClr val="bg1"/>
                </a:solidFill>
                <a:latin typeface="Arial"/>
                <a:cs typeface="Arial"/>
              </a:rPr>
              <a:t>Council</a:t>
            </a:r>
            <a:r>
              <a:rPr lang="en-US" sz="1200" b="1" u="sng" spc="-7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u="sng" spc="-15">
                <a:solidFill>
                  <a:schemeClr val="bg1"/>
                </a:solidFill>
                <a:latin typeface="Arial"/>
                <a:cs typeface="Arial"/>
              </a:rPr>
              <a:t>Information: </a:t>
            </a:r>
            <a:r>
              <a:rPr lang="en-US" sz="1200" b="1" spc="-15">
                <a:solidFill>
                  <a:schemeClr val="bg1"/>
                </a:solidFill>
                <a:latin typeface="Arial"/>
                <a:cs typeface="Arial"/>
              </a:rPr>
              <a:t>                                                                                                                                                                                   	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ARC Contractor Council Meets </a:t>
            </a:r>
            <a:r>
              <a:rPr lang="en-US" sz="1200" spc="5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 spc="7" baseline="24691">
                <a:solidFill>
                  <a:schemeClr val="bg1"/>
                </a:solidFill>
                <a:latin typeface="Arial"/>
                <a:cs typeface="Arial"/>
              </a:rPr>
              <a:t>st </a:t>
            </a:r>
            <a:r>
              <a:rPr lang="en-US" sz="1200" spc="-10">
                <a:solidFill>
                  <a:schemeClr val="bg1"/>
                </a:solidFill>
                <a:latin typeface="Arial"/>
                <a:cs typeface="Arial"/>
              </a:rPr>
              <a:t>Wednesday 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(POC: </a:t>
            </a:r>
            <a:r>
              <a:rPr lang="en-US" sz="1200" u="heavy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kari.gonter@metis-tech.com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)                                                                                                             	Website</a:t>
            </a:r>
            <a:r>
              <a:rPr lang="en-US" sz="1200" spc="-2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u="heavy" spc="-5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http://amescontractorcouncil.org/</a:t>
            </a:r>
            <a:r>
              <a:rPr lang="en-US" sz="1200" u="heavy" spc="-5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 </a:t>
            </a:r>
            <a:r>
              <a:rPr lang="en-US" sz="1200" spc="-5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  </a:t>
            </a:r>
          </a:p>
          <a:p>
            <a:pPr marL="76200">
              <a:spcBef>
                <a:spcPts val="840"/>
              </a:spcBef>
            </a:pPr>
            <a:r>
              <a:rPr lang="en-US" sz="1200" spc="-5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                    </a:t>
            </a:r>
            <a:r>
              <a:rPr lang="en-US" sz="1200" spc="-15">
                <a:solidFill>
                  <a:schemeClr val="bg1"/>
                </a:solidFill>
                <a:latin typeface="Arial"/>
                <a:cs typeface="Arial"/>
              </a:rPr>
              <a:t>NASA </a:t>
            </a:r>
            <a:r>
              <a:rPr lang="en-US" sz="1200" spc="-10">
                <a:solidFill>
                  <a:schemeClr val="bg1"/>
                </a:solidFill>
                <a:latin typeface="Arial"/>
                <a:cs typeface="Arial"/>
              </a:rPr>
              <a:t>Research Park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u="heavy" spc="-25">
                <a:solidFill>
                  <a:schemeClr val="bg1"/>
                </a:solidFill>
                <a:uFill>
                  <a:solidFill>
                    <a:srgbClr val="2B79B4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http://www.nasa.gov/centers/ames/researchpark/home/#.VvMOA0bJSFg</a:t>
            </a:r>
            <a:r>
              <a:rPr lang="en-US" sz="1200" u="heavy" spc="-25">
                <a:solidFill>
                  <a:schemeClr val="bg1"/>
                </a:solidFill>
                <a:uFill>
                  <a:solidFill>
                    <a:srgbClr val="2B79B4"/>
                  </a:solidFill>
                </a:uFill>
                <a:latin typeface="Arial"/>
                <a:cs typeface="Arial"/>
              </a:rPr>
              <a:t> </a:t>
            </a:r>
            <a:r>
              <a:rPr lang="en-US" sz="1200" spc="-25">
                <a:solidFill>
                  <a:schemeClr val="bg1"/>
                </a:solidFill>
                <a:uFill>
                  <a:solidFill>
                    <a:srgbClr val="2B79B4"/>
                  </a:solidFill>
                </a:uFill>
                <a:latin typeface="Arial"/>
                <a:cs typeface="Arial"/>
              </a:rPr>
              <a:t>       </a:t>
            </a:r>
          </a:p>
          <a:p>
            <a:pPr marL="76200">
              <a:spcBef>
                <a:spcPts val="840"/>
              </a:spcBef>
            </a:pPr>
            <a:r>
              <a:rPr lang="en-US" sz="1200" spc="-25">
                <a:solidFill>
                  <a:schemeClr val="bg1"/>
                </a:solidFill>
                <a:uFill>
                  <a:solidFill>
                    <a:srgbClr val="2B79B4"/>
                  </a:solidFill>
                </a:uFill>
                <a:latin typeface="Arial"/>
                <a:cs typeface="Arial"/>
              </a:rPr>
              <a:t>                    	</a:t>
            </a:r>
            <a:r>
              <a:rPr lang="en-US" sz="1200" spc="-20">
                <a:solidFill>
                  <a:schemeClr val="bg1"/>
                </a:solidFill>
                <a:latin typeface="Arial"/>
                <a:cs typeface="Arial"/>
              </a:rPr>
              <a:t>Moffett 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Airfield </a:t>
            </a:r>
            <a:r>
              <a:rPr lang="en-US" sz="1200" spc="-10">
                <a:solidFill>
                  <a:schemeClr val="bg1"/>
                </a:solidFill>
                <a:latin typeface="Arial"/>
                <a:cs typeface="Arial"/>
              </a:rPr>
              <a:t>Google</a:t>
            </a:r>
            <a:r>
              <a:rPr lang="en-US" sz="1200" spc="16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u="heavy" spc="-15">
                <a:solidFill>
                  <a:schemeClr val="bg1"/>
                </a:solidFill>
                <a:uFill>
                  <a:solidFill>
                    <a:srgbClr val="2B79B4"/>
                  </a:solidFill>
                </a:u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https://sites.google.com/a/pv-nuq.com/nuq/</a:t>
            </a:r>
            <a:endParaRPr lang="en-US" sz="1200" u="heavy" spc="-15">
              <a:solidFill>
                <a:schemeClr val="bg1"/>
              </a:solidFill>
              <a:uFill>
                <a:solidFill>
                  <a:srgbClr val="2B79B4"/>
                </a:solidFill>
              </a:uFill>
              <a:latin typeface="Arial"/>
              <a:cs typeface="Arial"/>
            </a:endParaRPr>
          </a:p>
          <a:p>
            <a:pPr marL="76200">
              <a:spcBef>
                <a:spcPts val="840"/>
              </a:spcBef>
            </a:pPr>
            <a:endParaRPr lang="en-US" sz="1200" spc="-15">
              <a:latin typeface="Arial"/>
              <a:cs typeface="Arial"/>
            </a:endParaRPr>
          </a:p>
          <a:p>
            <a:pPr marL="76200">
              <a:spcBef>
                <a:spcPts val="840"/>
              </a:spcBef>
            </a:pPr>
            <a:endParaRPr lang="en-US" sz="1200" u="heavy" spc="-15">
              <a:solidFill>
                <a:schemeClr val="bg1"/>
              </a:solidFill>
              <a:uFill>
                <a:solidFill>
                  <a:srgbClr val="2B79B4"/>
                </a:solidFill>
              </a:uFill>
              <a:latin typeface="Arial"/>
              <a:cs typeface="Arial"/>
            </a:endParaRPr>
          </a:p>
          <a:p>
            <a:pPr marL="76200">
              <a:spcBef>
                <a:spcPts val="840"/>
              </a:spcBef>
            </a:pPr>
            <a:r>
              <a:rPr lang="en-US" sz="1200" spc="-15">
                <a:solidFill>
                  <a:schemeClr val="bg1"/>
                </a:solidFill>
                <a:latin typeface="Arial"/>
                <a:cs typeface="Arial"/>
              </a:rPr>
              <a:t>	**</a:t>
            </a:r>
            <a:r>
              <a:rPr sz="1200" b="1" u="sng" spc="-15">
                <a:solidFill>
                  <a:schemeClr val="bg1"/>
                </a:solidFill>
                <a:latin typeface="Arial"/>
                <a:cs typeface="Arial"/>
              </a:rPr>
              <a:t>Armstrong Contractor </a:t>
            </a:r>
            <a:r>
              <a:rPr sz="1200" b="1" u="sng" spc="-10">
                <a:solidFill>
                  <a:schemeClr val="bg1"/>
                </a:solidFill>
                <a:latin typeface="Arial"/>
                <a:cs typeface="Arial"/>
              </a:rPr>
              <a:t>Council</a:t>
            </a:r>
            <a:r>
              <a:rPr sz="1200" b="1" u="sng" spc="-7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b="1" u="sng" spc="-15">
                <a:solidFill>
                  <a:schemeClr val="bg1"/>
                </a:solidFill>
                <a:latin typeface="Arial"/>
                <a:cs typeface="Arial"/>
              </a:rPr>
              <a:t>Information</a:t>
            </a:r>
            <a:r>
              <a:rPr lang="en-US" sz="1200" b="1" u="sng" spc="-15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sz="1200" b="1" u="sng">
              <a:solidFill>
                <a:schemeClr val="bg1"/>
              </a:solidFill>
              <a:latin typeface="Arial"/>
              <a:cs typeface="Arial"/>
            </a:endParaRPr>
          </a:p>
          <a:p>
            <a:pPr marL="76200" marR="68580">
              <a:lnSpc>
                <a:spcPct val="150000"/>
              </a:lnSpc>
            </a:pP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1200" spc="-5">
                <a:solidFill>
                  <a:schemeClr val="bg1"/>
                </a:solidFill>
                <a:latin typeface="Arial"/>
                <a:cs typeface="Arial"/>
              </a:rPr>
              <a:t>Meets </a:t>
            </a:r>
            <a:r>
              <a:rPr sz="1200" spc="5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1200" spc="7" baseline="24691">
                <a:solidFill>
                  <a:schemeClr val="bg1"/>
                </a:solidFill>
                <a:latin typeface="Arial"/>
                <a:cs typeface="Arial"/>
              </a:rPr>
              <a:t>th </a:t>
            </a:r>
            <a:r>
              <a:rPr sz="1200" spc="-5">
                <a:solidFill>
                  <a:schemeClr val="bg1"/>
                </a:solidFill>
                <a:latin typeface="Arial"/>
                <a:cs typeface="Arial"/>
              </a:rPr>
              <a:t>Thursday (POC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sz="1200" spc="-5">
                <a:solidFill>
                  <a:schemeClr val="bg1"/>
                </a:solidFill>
                <a:latin typeface="Arial"/>
                <a:cs typeface="Arial"/>
              </a:rPr>
              <a:t> Diana Hinton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1200" spc="-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u="heavy" spc="-15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diana.c.hinton@nasa.go</a:t>
            </a:r>
            <a:r>
              <a:rPr lang="en-US" sz="1200" u="sng" spc="-15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v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76200" marR="68580">
              <a:lnSpc>
                <a:spcPct val="150000"/>
              </a:lnSpc>
            </a:pP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	W</a:t>
            </a:r>
            <a:r>
              <a:rPr sz="1200" spc="-5">
                <a:solidFill>
                  <a:schemeClr val="bg1"/>
                </a:solidFill>
                <a:latin typeface="Arial"/>
                <a:cs typeface="Arial"/>
              </a:rPr>
              <a:t>ebsite</a:t>
            </a: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sz="1200" spc="-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u="heavy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https://www.nasa.gov/centers/armstrong/employment/contractor</a:t>
            </a:r>
            <a:r>
              <a:rPr lang="en-US" sz="1200" u="heavy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1200" u="heavy" spc="-15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opportunities/index.html </a:t>
            </a:r>
            <a:r>
              <a:rPr sz="1200" spc="-15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200" spc="-15">
              <a:solidFill>
                <a:schemeClr val="bg1"/>
              </a:solidFill>
              <a:latin typeface="Arial"/>
              <a:cs typeface="Arial"/>
            </a:endParaRPr>
          </a:p>
          <a:p>
            <a:pPr marL="76200" marR="68580">
              <a:lnSpc>
                <a:spcPct val="150000"/>
              </a:lnSpc>
            </a:pPr>
            <a:r>
              <a:rPr lang="en-US" sz="1200" spc="-1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1200" spc="-10">
                <a:solidFill>
                  <a:schemeClr val="bg1"/>
                </a:solidFill>
                <a:latin typeface="Arial"/>
                <a:cs typeface="Arial"/>
              </a:rPr>
              <a:t>Armstrong Virtual</a:t>
            </a:r>
            <a:r>
              <a:rPr sz="1200" spc="-16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40">
                <a:solidFill>
                  <a:schemeClr val="bg1"/>
                </a:solidFill>
                <a:latin typeface="Arial"/>
                <a:cs typeface="Arial"/>
              </a:rPr>
              <a:t>Tours</a:t>
            </a:r>
            <a:r>
              <a:rPr lang="en-US" sz="1200" spc="-4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sz="1200" u="heavy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Armstrong </a:t>
            </a:r>
            <a:r>
              <a:rPr sz="12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</a:t>
            </a:r>
            <a:r>
              <a:rPr sz="1200" u="heavy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Tours </a:t>
            </a:r>
            <a:r>
              <a:rPr sz="1200" u="heavy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</a:t>
            </a:r>
            <a:r>
              <a:rPr sz="1200" u="heavy" spc="-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heavy" spc="-1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</a:t>
            </a:r>
            <a:endParaRPr lang="en-US" sz="1200" u="heavy" spc="-10">
              <a:solidFill>
                <a:schemeClr val="bg1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76200" marR="1073785" indent="-635">
              <a:lnSpc>
                <a:spcPct val="131400"/>
              </a:lnSpc>
              <a:spcBef>
                <a:spcPts val="1150"/>
              </a:spcBef>
            </a:pPr>
            <a:r>
              <a:rPr lang="en-US" sz="1200" spc="-5">
                <a:solidFill>
                  <a:schemeClr val="bg1"/>
                </a:solidFill>
                <a:latin typeface="Arial"/>
                <a:cs typeface="Arial"/>
              </a:rPr>
              <a:t>		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2960"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**</a:t>
            </a:r>
            <a:r>
              <a:rPr lang="en-US" sz="1200" b="1" u="sng" spc="-15">
                <a:solidFill>
                  <a:schemeClr val="bg1"/>
                </a:solidFill>
                <a:latin typeface="Arial"/>
                <a:cs typeface="Arial"/>
              </a:rPr>
              <a:t>Glenn Contractor </a:t>
            </a:r>
            <a:r>
              <a:rPr lang="en-US" sz="1200" b="1" u="sng" spc="-10">
                <a:solidFill>
                  <a:schemeClr val="bg1"/>
                </a:solidFill>
                <a:latin typeface="Arial"/>
                <a:cs typeface="Arial"/>
              </a:rPr>
              <a:t>Council</a:t>
            </a:r>
            <a:r>
              <a:rPr lang="en-US" sz="1200" b="1" u="sng" spc="-7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u="sng" spc="-15">
                <a:solidFill>
                  <a:schemeClr val="bg1"/>
                </a:solidFill>
                <a:latin typeface="Arial"/>
                <a:cs typeface="Arial"/>
              </a:rPr>
              <a:t>Information: (Working to Reestablish)</a:t>
            </a:r>
          </a:p>
          <a:p>
            <a:pPr defTabSz="822960">
              <a:defRPr/>
            </a:pPr>
            <a:endParaRPr lang="en-US" sz="1200" b="1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2960"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**</a:t>
            </a:r>
            <a:r>
              <a:rPr lang="en-US" sz="12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Langley Steering Council Information: 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https://www.larccsc.com/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2960">
              <a:defRPr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Helvetica Neue Condensed Black" panose="02000503000000020004" pitchFamily="2" charset="0"/>
                <a:cs typeface="Arial" panose="020B0604020202020204" pitchFamily="34" charset="0"/>
              </a:rPr>
              <a:t> 	  Virtual Tour: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Helvetica Neue Condensed Black" panose="02000503000000020004" pitchFamily="2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https://virtualtour.larc.nasa.gov 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Helvetica Neue Condensed Black" panose="02000503000000020004" pitchFamily="2" charset="0"/>
              <a:cs typeface="Arial" panose="020B0604020202020204" pitchFamily="34" charset="0"/>
            </a:endParaRPr>
          </a:p>
          <a:p>
            <a:pPr marL="76200"/>
            <a:r>
              <a:rPr lang="en-US" altLang="en-US" sz="1200" b="1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	NASA </a:t>
            </a:r>
            <a:r>
              <a:rPr lang="en-US" altLang="en-US" sz="1200" b="1" kern="0" err="1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LaRC</a:t>
            </a:r>
            <a:r>
              <a:rPr lang="en-US" altLang="en-US" sz="1200" b="1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SB Marketing Guide: </a:t>
            </a:r>
            <a:r>
              <a:rPr lang="en-US" altLang="en-US" sz="1200" b="1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https://www.nasa.gov/osbp/about-nasa-centers/#langley</a:t>
            </a:r>
            <a:r>
              <a:rPr lang="en-US" altLang="en-US" sz="1200" b="1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sz="1200" b="1" kern="0">
              <a:solidFill>
                <a:schemeClr val="bg1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200" b="1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	Website: </a:t>
            </a:r>
            <a:r>
              <a:rPr lang="en-US" altLang="en-US" sz="1200" b="1" u="sng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www.nasa.gov/osbp</a:t>
            </a:r>
            <a:r>
              <a:rPr lang="en-US" altLang="en-US" sz="1200" b="1" u="sng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200" b="1">
                <a:solidFill>
                  <a:schemeClr val="bg1"/>
                </a:solidFill>
                <a:latin typeface="Franklin Gothic Book" panose="020B0503020102020204" pitchFamily="34" charset="0"/>
              </a:rPr>
              <a:t>	</a:t>
            </a:r>
            <a:r>
              <a:rPr lang="en-US" sz="1200" b="1" kern="0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  <a:endParaRPr lang="en-US" sz="1200" b="1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76200"/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0234" y="263569"/>
            <a:ext cx="813251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0"/>
              <a:t>RESEARCH CENTER SUPPORT COUNCILS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B2327-85CB-4BA5-A3D5-FFFA4701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9E5E-57F2-0C43-AE91-5BF087C25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3482A7D0-75F7-9259-B984-2E0089E8538B}"/>
              </a:ext>
            </a:extLst>
          </p:cNvPr>
          <p:cNvSpPr/>
          <p:nvPr/>
        </p:nvSpPr>
        <p:spPr>
          <a:xfrm flipH="1">
            <a:off x="1786396" y="1286664"/>
            <a:ext cx="4032949" cy="4284674"/>
          </a:xfrm>
          <a:custGeom>
            <a:avLst/>
            <a:gdLst/>
            <a:ahLst/>
            <a:cxnLst/>
            <a:rect l="l" t="t" r="r" b="b"/>
            <a:pathLst>
              <a:path w="6049424" h="6427011">
                <a:moveTo>
                  <a:pt x="6049424" y="0"/>
                </a:moveTo>
                <a:lnTo>
                  <a:pt x="0" y="0"/>
                </a:lnTo>
                <a:lnTo>
                  <a:pt x="0" y="6427010"/>
                </a:lnTo>
                <a:lnTo>
                  <a:pt x="6049424" y="6427010"/>
                </a:lnTo>
                <a:lnTo>
                  <a:pt x="6049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D134CADF-B96D-B60D-C1B9-CDAB7CF003EF}"/>
              </a:ext>
            </a:extLst>
          </p:cNvPr>
          <p:cNvGrpSpPr/>
          <p:nvPr/>
        </p:nvGrpSpPr>
        <p:grpSpPr>
          <a:xfrm>
            <a:off x="2434664" y="1914256"/>
            <a:ext cx="3029488" cy="3029488"/>
            <a:chOff x="0" y="0"/>
            <a:chExt cx="812800" cy="812800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19CBBE74-EDA5-8F08-CBBF-F8090F18DB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94CB9F9F-4C59-472D-3D7D-433F09EB0C1A}"/>
              </a:ext>
            </a:extLst>
          </p:cNvPr>
          <p:cNvGrpSpPr/>
          <p:nvPr/>
        </p:nvGrpSpPr>
        <p:grpSpPr>
          <a:xfrm rot="5400000">
            <a:off x="6546871" y="-1708236"/>
            <a:ext cx="752045" cy="10272996"/>
            <a:chOff x="0" y="0"/>
            <a:chExt cx="297104" cy="4175895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37FD888-7092-40C5-6EE0-B1477050981C}"/>
                </a:ext>
              </a:extLst>
            </p:cNvPr>
            <p:cNvSpPr/>
            <p:nvPr/>
          </p:nvSpPr>
          <p:spPr>
            <a:xfrm>
              <a:off x="0" y="0"/>
              <a:ext cx="297104" cy="4175895"/>
            </a:xfrm>
            <a:custGeom>
              <a:avLst/>
              <a:gdLst/>
              <a:ahLst/>
              <a:cxnLst/>
              <a:rect l="l" t="t" r="r" b="b"/>
              <a:pathLst>
                <a:path w="297104" h="4175895">
                  <a:moveTo>
                    <a:pt x="0" y="0"/>
                  </a:moveTo>
                  <a:lnTo>
                    <a:pt x="297104" y="0"/>
                  </a:lnTo>
                  <a:lnTo>
                    <a:pt x="297104" y="4175895"/>
                  </a:lnTo>
                  <a:lnTo>
                    <a:pt x="0" y="4175895"/>
                  </a:lnTo>
                  <a:close/>
                </a:path>
              </a:pathLst>
            </a:custGeom>
            <a:gradFill rotWithShape="1">
              <a:gsLst>
                <a:gs pos="0">
                  <a:srgbClr val="0B5285">
                    <a:alpha val="100000"/>
                  </a:srgbClr>
                </a:gs>
                <a:gs pos="50000">
                  <a:srgbClr val="0B5285">
                    <a:alpha val="71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011B2A9D-EB30-8171-7150-368911C7E3F9}"/>
                </a:ext>
              </a:extLst>
            </p:cNvPr>
            <p:cNvSpPr txBox="1"/>
            <p:nvPr/>
          </p:nvSpPr>
          <p:spPr>
            <a:xfrm>
              <a:off x="0" y="-38100"/>
              <a:ext cx="297104" cy="42139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A6771B-FE34-4919-AC18-D3DEBC3D632F}"/>
              </a:ext>
            </a:extLst>
          </p:cNvPr>
          <p:cNvSpPr txBox="1"/>
          <p:nvPr/>
        </p:nvSpPr>
        <p:spPr>
          <a:xfrm>
            <a:off x="5260207" y="3105096"/>
            <a:ext cx="6285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27">
                <a:solidFill>
                  <a:schemeClr val="bg1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OSBP Gets Social! Follow Us!!</a:t>
            </a:r>
            <a:endParaRPr kumimoji="0" lang="en-US" sz="3600" b="1" i="0" u="none" strike="noStrike" kern="1200" cap="none" spc="-127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pic>
        <p:nvPicPr>
          <p:cNvPr id="11" name="Picture 2" descr="Twitter X Logo PNG vector in SVG, PDF, AI, CDR format">
            <a:extLst>
              <a:ext uri="{FF2B5EF4-FFF2-40B4-BE49-F238E27FC236}">
                <a16:creationId xmlns:a16="http://schemas.microsoft.com/office/drawing/2014/main" id="{2FA1C342-D1AE-FA1B-6F31-C8E1FF6E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78" y="1038028"/>
            <a:ext cx="2341281" cy="17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inkedin - Free social media icons">
            <a:extLst>
              <a:ext uri="{FF2B5EF4-FFF2-40B4-BE49-F238E27FC236}">
                <a16:creationId xmlns:a16="http://schemas.microsoft.com/office/drawing/2014/main" id="{CC10EE9E-7A61-E002-53F3-B6D971A7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60" y="3999779"/>
            <a:ext cx="1837171" cy="18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3EEA7C-F5A5-78EE-8D22-927927A6CEB4}"/>
              </a:ext>
            </a:extLst>
          </p:cNvPr>
          <p:cNvSpPr txBox="1"/>
          <p:nvPr/>
        </p:nvSpPr>
        <p:spPr>
          <a:xfrm>
            <a:off x="8733575" y="1611785"/>
            <a:ext cx="323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@NASA_OSBP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AC3216-39AA-8C19-2B73-8AB1B4C0F60D}"/>
              </a:ext>
            </a:extLst>
          </p:cNvPr>
          <p:cNvSpPr txBox="1"/>
          <p:nvPr/>
        </p:nvSpPr>
        <p:spPr>
          <a:xfrm>
            <a:off x="9057437" y="4343579"/>
            <a:ext cx="2696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out NASA’s LinkedIn page for OSBP updates!</a:t>
            </a:r>
          </a:p>
        </p:txBody>
      </p:sp>
    </p:spTree>
    <p:extLst>
      <p:ext uri="{BB962C8B-B14F-4D97-AF65-F5344CB8AC3E}">
        <p14:creationId xmlns:p14="http://schemas.microsoft.com/office/powerpoint/2010/main" val="422148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6FD65-2874-407A-B3FD-63470C5D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5E7A6-1AA0-48A1-9FD4-E327C91E8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99" y="1884759"/>
            <a:ext cx="1486191" cy="1857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C4278A-C08B-43A4-BF95-714FC97E86BF}"/>
              </a:ext>
            </a:extLst>
          </p:cNvPr>
          <p:cNvSpPr txBox="1"/>
          <p:nvPr/>
        </p:nvSpPr>
        <p:spPr>
          <a:xfrm>
            <a:off x="1084958" y="3887778"/>
            <a:ext cx="909536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Robert E. Watts Sr.		   Djaataa Onanuga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FEBED-5E41-B05C-9967-3925B2B2FDC2}"/>
              </a:ext>
            </a:extLst>
          </p:cNvPr>
          <p:cNvSpPr txBox="1"/>
          <p:nvPr/>
        </p:nvSpPr>
        <p:spPr>
          <a:xfrm>
            <a:off x="2065708" y="4178336"/>
            <a:ext cx="4030292" cy="64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 Specialist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160EA-3B76-B08A-AE55-909C871A03FC}"/>
              </a:ext>
            </a:extLst>
          </p:cNvPr>
          <p:cNvSpPr txBox="1"/>
          <p:nvPr/>
        </p:nvSpPr>
        <p:spPr>
          <a:xfrm>
            <a:off x="5426816" y="4178335"/>
            <a:ext cx="4030292" cy="64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 Specialist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AE5723-4197-42A3-357D-DDFE08CB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708" y="5395459"/>
            <a:ext cx="7391400" cy="1403461"/>
          </a:xfrm>
        </p:spPr>
        <p:txBody>
          <a:bodyPr/>
          <a:lstStyle/>
          <a:p>
            <a:pPr algn="ctr"/>
            <a:r>
              <a:rPr lang="en-US" sz="2400" b="1" u="none">
                <a:solidFill>
                  <a:schemeClr val="bg1"/>
                </a:solidFill>
              </a:rPr>
              <a:t>Contact </a:t>
            </a:r>
            <a:r>
              <a:rPr lang="en-US" sz="2400" b="1" u="none"/>
              <a:t>Research Center</a:t>
            </a:r>
            <a:r>
              <a:rPr lang="en-US" sz="2400" b="1" u="none">
                <a:solidFill>
                  <a:schemeClr val="bg1"/>
                </a:solidFill>
              </a:rPr>
              <a:t> OSBP:</a:t>
            </a:r>
          </a:p>
          <a:p>
            <a:pPr algn="ctr"/>
            <a:r>
              <a:rPr lang="en-US" sz="2400" b="1" u="none">
                <a:solidFill>
                  <a:schemeClr val="bg1"/>
                </a:solidFill>
              </a:rPr>
              <a:t>Hq-rc-smallbusiness@mail.nasa.gov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B92C2-46DA-C674-CBAF-7EE9FC2E91C2}"/>
              </a:ext>
            </a:extLst>
          </p:cNvPr>
          <p:cNvSpPr txBox="1"/>
          <p:nvPr/>
        </p:nvSpPr>
        <p:spPr>
          <a:xfrm>
            <a:off x="2954841" y="154869"/>
            <a:ext cx="5613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/>
              </a:rPr>
              <a:t>Contact Information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67E83AB1-A50A-9E4B-E1C5-87A48A10E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8525" r="25686" b="36572"/>
          <a:stretch/>
        </p:blipFill>
        <p:spPr>
          <a:xfrm>
            <a:off x="3506525" y="1884759"/>
            <a:ext cx="1486191" cy="1843034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2273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C84A5-2F60-05D3-726E-7A97CD9EF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5CAC8-F701-8DC3-8DD2-CF5DC47E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9E5E-57F2-0C43-AE91-5BF087C25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B9C9B7C4-ADC7-52EC-7F12-8448126011EF}"/>
              </a:ext>
            </a:extLst>
          </p:cNvPr>
          <p:cNvSpPr/>
          <p:nvPr/>
        </p:nvSpPr>
        <p:spPr>
          <a:xfrm flipH="1">
            <a:off x="1786396" y="1286664"/>
            <a:ext cx="4032949" cy="4284674"/>
          </a:xfrm>
          <a:custGeom>
            <a:avLst/>
            <a:gdLst/>
            <a:ahLst/>
            <a:cxnLst/>
            <a:rect l="l" t="t" r="r" b="b"/>
            <a:pathLst>
              <a:path w="6049424" h="6427011">
                <a:moveTo>
                  <a:pt x="6049424" y="0"/>
                </a:moveTo>
                <a:lnTo>
                  <a:pt x="0" y="0"/>
                </a:lnTo>
                <a:lnTo>
                  <a:pt x="0" y="6427010"/>
                </a:lnTo>
                <a:lnTo>
                  <a:pt x="6049424" y="6427010"/>
                </a:lnTo>
                <a:lnTo>
                  <a:pt x="6049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47073A2C-06FF-0278-842F-7B14FDA882A4}"/>
              </a:ext>
            </a:extLst>
          </p:cNvPr>
          <p:cNvGrpSpPr/>
          <p:nvPr/>
        </p:nvGrpSpPr>
        <p:grpSpPr>
          <a:xfrm>
            <a:off x="2434664" y="1914256"/>
            <a:ext cx="3029488" cy="3029488"/>
            <a:chOff x="0" y="0"/>
            <a:chExt cx="812800" cy="812800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71B7BC46-AAE0-0AA3-65F3-A828099152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4ECD2715-A083-D614-9694-FD915CE9DB2D}"/>
              </a:ext>
            </a:extLst>
          </p:cNvPr>
          <p:cNvGrpSpPr/>
          <p:nvPr/>
        </p:nvGrpSpPr>
        <p:grpSpPr>
          <a:xfrm rot="5400000">
            <a:off x="6546871" y="-1708236"/>
            <a:ext cx="752045" cy="10272996"/>
            <a:chOff x="0" y="0"/>
            <a:chExt cx="297104" cy="4175895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2102A68-AF61-F32F-0C57-8ACF4225DE69}"/>
                </a:ext>
              </a:extLst>
            </p:cNvPr>
            <p:cNvSpPr/>
            <p:nvPr/>
          </p:nvSpPr>
          <p:spPr>
            <a:xfrm>
              <a:off x="0" y="0"/>
              <a:ext cx="297104" cy="4175895"/>
            </a:xfrm>
            <a:custGeom>
              <a:avLst/>
              <a:gdLst/>
              <a:ahLst/>
              <a:cxnLst/>
              <a:rect l="l" t="t" r="r" b="b"/>
              <a:pathLst>
                <a:path w="297104" h="4175895">
                  <a:moveTo>
                    <a:pt x="0" y="0"/>
                  </a:moveTo>
                  <a:lnTo>
                    <a:pt x="297104" y="0"/>
                  </a:lnTo>
                  <a:lnTo>
                    <a:pt x="297104" y="4175895"/>
                  </a:lnTo>
                  <a:lnTo>
                    <a:pt x="0" y="4175895"/>
                  </a:lnTo>
                  <a:close/>
                </a:path>
              </a:pathLst>
            </a:custGeom>
            <a:gradFill rotWithShape="1">
              <a:gsLst>
                <a:gs pos="0">
                  <a:srgbClr val="0B5285">
                    <a:alpha val="100000"/>
                  </a:srgbClr>
                </a:gs>
                <a:gs pos="50000">
                  <a:srgbClr val="0B5285">
                    <a:alpha val="71000"/>
                  </a:srgbClr>
                </a:gs>
                <a:gs pos="100000">
                  <a:srgbClr val="0B51A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4011D058-2BDB-4E6F-B7D4-022467551A44}"/>
                </a:ext>
              </a:extLst>
            </p:cNvPr>
            <p:cNvSpPr txBox="1"/>
            <p:nvPr/>
          </p:nvSpPr>
          <p:spPr>
            <a:xfrm>
              <a:off x="0" y="-38100"/>
              <a:ext cx="297104" cy="42139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F341C76-0FE3-CDA4-096B-3F4C93D3D0E2}"/>
              </a:ext>
            </a:extLst>
          </p:cNvPr>
          <p:cNvSpPr txBox="1"/>
          <p:nvPr/>
        </p:nvSpPr>
        <p:spPr>
          <a:xfrm>
            <a:off x="6372656" y="1285187"/>
            <a:ext cx="4600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27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uce Heavy"/>
                <a:ea typeface="Open Sauce Heavy"/>
                <a:cs typeface="Open Sauce Heavy"/>
                <a:sym typeface="Open Sauce Heavy"/>
              </a:rPr>
              <a:t>Questions and Answers Session</a:t>
            </a:r>
          </a:p>
        </p:txBody>
      </p:sp>
    </p:spTree>
    <p:extLst>
      <p:ext uri="{BB962C8B-B14F-4D97-AF65-F5344CB8AC3E}">
        <p14:creationId xmlns:p14="http://schemas.microsoft.com/office/powerpoint/2010/main" val="284123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456AC5E-DDB7-2E50-0C20-CE84B4E8F16E}"/>
              </a:ext>
            </a:extLst>
          </p:cNvPr>
          <p:cNvSpPr/>
          <p:nvPr/>
        </p:nvSpPr>
        <p:spPr>
          <a:xfrm>
            <a:off x="9179245" y="2888833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LANGLEY RESEARCH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prstClr val="white"/>
              </a:solidFill>
              <a:latin typeface="Arial Narrow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endParaRPr lang="en-US" sz="1200" u="none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u="none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NASA’s Langley Research Center is revolutionizing aviation, expanding our understanding of the Earth’s atmosphere, and developing innovative technology for space exploration.</a:t>
            </a:r>
          </a:p>
          <a:p>
            <a:pPr algn="l" rtl="0">
              <a:lnSpc>
                <a:spcPct val="90000"/>
              </a:lnSpc>
            </a:pPr>
            <a:endParaRPr lang="en-US" sz="1200" u="none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u="none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Langley plays a critical role across all aspects of the NASA’s missions, from concept to splashdown.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2529561-DE0E-9D86-8F0F-8890F05625FE}"/>
              </a:ext>
            </a:extLst>
          </p:cNvPr>
          <p:cNvSpPr/>
          <p:nvPr/>
        </p:nvSpPr>
        <p:spPr>
          <a:xfrm>
            <a:off x="6189672" y="2888833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GLENN RESEARCH CENTER AND NEIL A. ARMSTRONG TEST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u="none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near Cleveland Hopkins International Airport, Glenn's main campus, Lewis Field, has world-class facilities including wind tunnels, drop towers, vacuum chambers, and a research aircraft hangar.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5709AD3-C1B0-7654-495E-A3BA5DD793AB}"/>
              </a:ext>
            </a:extLst>
          </p:cNvPr>
          <p:cNvSpPr/>
          <p:nvPr/>
        </p:nvSpPr>
        <p:spPr>
          <a:xfrm>
            <a:off x="215877" y="2927386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AMES RESEARCH CENTER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NASA’s Ames Research Center, one of ten NASA field centers, is located in the heart of California’s Silicon Valley. Since 1939, Ames has led NASA in conducting world-class research and development in aeronautics, exploration technology and science aligned with the center’s core capabilities.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73908A4-92B0-EBCC-84CE-C651A9ABD945}"/>
              </a:ext>
            </a:extLst>
          </p:cNvPr>
          <p:cNvSpPr/>
          <p:nvPr/>
        </p:nvSpPr>
        <p:spPr>
          <a:xfrm>
            <a:off x="3167689" y="2874632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ARMSTRONG FLIGHT RESEARCH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defRPr/>
            </a:pPr>
            <a:r>
              <a:rPr lang="en-US" sz="1200" u="none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NASA’s primary center for high-risk, atmospheric flight research and test projects, with access to 301,000 acres of remote land, year-round flying weather, and the Bell X-1 Supersonic Corridor.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F55ECE-2467-9324-EB1A-1AB704327946}"/>
              </a:ext>
            </a:extLst>
          </p:cNvPr>
          <p:cNvSpPr/>
          <p:nvPr/>
        </p:nvSpPr>
        <p:spPr>
          <a:xfrm>
            <a:off x="0" y="964505"/>
            <a:ext cx="12192000" cy="240487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5C48-0662-97B5-C719-9BA1EA12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280" y="106753"/>
            <a:ext cx="7909559" cy="584775"/>
          </a:xfrm>
        </p:spPr>
        <p:txBody>
          <a:bodyPr/>
          <a:lstStyle/>
          <a:p>
            <a:r>
              <a:rPr lang="en-US">
                <a:latin typeface="+mj-lt"/>
              </a:rPr>
              <a:t>RESEARCH CENTER’S AT A GLANCE </a:t>
            </a:r>
          </a:p>
        </p:txBody>
      </p:sp>
      <p:pic>
        <p:nvPicPr>
          <p:cNvPr id="5" name="Content Placeholder 4" descr="An aerial view of a desert&#10;&#10;Description automatically generated">
            <a:extLst>
              <a:ext uri="{FF2B5EF4-FFF2-40B4-BE49-F238E27FC236}">
                <a16:creationId xmlns:a16="http://schemas.microsoft.com/office/drawing/2014/main" id="{DC9205F8-B0AD-D3F8-687F-5ECDB2A05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9280" y="1112297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 descr="Aerial view of a city&#10;&#10;Description automatically generated">
            <a:extLst>
              <a:ext uri="{FF2B5EF4-FFF2-40B4-BE49-F238E27FC236}">
                <a16:creationId xmlns:a16="http://schemas.microsoft.com/office/drawing/2014/main" id="{DD0D238D-71CE-C4C1-0214-D2B7B975A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94" y="1050569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  <a:effectLst/>
        </p:spPr>
      </p:pic>
      <p:pic>
        <p:nvPicPr>
          <p:cNvPr id="9" name="Picture 8" descr="An aerial view of a city&#10;&#10;Description automatically generated">
            <a:extLst>
              <a:ext uri="{FF2B5EF4-FFF2-40B4-BE49-F238E27FC236}">
                <a16:creationId xmlns:a16="http://schemas.microsoft.com/office/drawing/2014/main" id="{C7A1A75B-2BCA-6336-CC22-1CDED3A31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672" y="1112297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274C6-10F9-FBBF-0E3D-77935A1D3D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90836" y="1103951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5922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456AC5E-DDB7-2E50-0C20-CE84B4E8F16E}"/>
              </a:ext>
            </a:extLst>
          </p:cNvPr>
          <p:cNvSpPr/>
          <p:nvPr/>
        </p:nvSpPr>
        <p:spPr>
          <a:xfrm>
            <a:off x="9274098" y="2927386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LANGLEY RESEARCH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Entry, Descent and Landing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Aerosciences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Atmospheric Characterization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Systems Analysis and Concepts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Advanced Materials and Structural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Intelligent Flight Systems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2529561-DE0E-9D86-8F0F-8890F05625FE}"/>
              </a:ext>
            </a:extLst>
          </p:cNvPr>
          <p:cNvSpPr/>
          <p:nvPr/>
        </p:nvSpPr>
        <p:spPr>
          <a:xfrm>
            <a:off x="6189672" y="2927386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GLENN RESEARCH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Air-Breathing Propulsion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Electric Propulsion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Power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Communications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Materials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Physical Sciences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Major Test Facilities including Aero-Propulsion Wind Tunnels and Engine Test Cells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R&amp;D Labs including the World’s Largest Vacuum Facility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5709AD3-C1B0-7654-495E-A3BA5DD793AB}"/>
              </a:ext>
            </a:extLst>
          </p:cNvPr>
          <p:cNvSpPr/>
          <p:nvPr/>
        </p:nvSpPr>
        <p:spPr>
          <a:xfrm>
            <a:off x="158361" y="2927386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AMES RESEARCH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Air Traffic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Entry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Advanced Computing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Intelligent/Adaptive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Small Spacecraft Technology and Missions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Astrobiology and Life Science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Space and Earth Sciences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73908A4-92B0-EBCC-84CE-C651A9ABD945}"/>
              </a:ext>
            </a:extLst>
          </p:cNvPr>
          <p:cNvSpPr/>
          <p:nvPr/>
        </p:nvSpPr>
        <p:spPr>
          <a:xfrm>
            <a:off x="3159525" y="2927386"/>
            <a:ext cx="2834640" cy="3291840"/>
          </a:xfrm>
          <a:prstGeom prst="roundRect">
            <a:avLst/>
          </a:prstGeom>
          <a:solidFill>
            <a:srgbClr val="00649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ARMSTRONG FLIGHT RESEARCH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Spacecraft/Aircraft Loads, Instrumentation and Systems Integration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Thermal and Ground Testing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Thermal Analysis and Systems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Flight Testing of Unique Research Vehicles and Space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Enable Low-cost Access on Commercial Suborbital Space Platforms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Global Atmospheric Research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F55ECE-2467-9324-EB1A-1AB704327946}"/>
              </a:ext>
            </a:extLst>
          </p:cNvPr>
          <p:cNvSpPr/>
          <p:nvPr/>
        </p:nvSpPr>
        <p:spPr>
          <a:xfrm>
            <a:off x="0" y="964505"/>
            <a:ext cx="12192000" cy="240487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5C48-0662-97B5-C719-9BA1EA12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943" y="161239"/>
            <a:ext cx="8966395" cy="584775"/>
          </a:xfrm>
        </p:spPr>
        <p:txBody>
          <a:bodyPr/>
          <a:lstStyle/>
          <a:p>
            <a:r>
              <a:rPr lang="en-US">
                <a:latin typeface="+mj-lt"/>
              </a:rPr>
              <a:t>RESEARCH CENTER - CAPABILITIES</a:t>
            </a:r>
          </a:p>
        </p:txBody>
      </p:sp>
      <p:pic>
        <p:nvPicPr>
          <p:cNvPr id="5" name="Content Placeholder 4" descr="An aerial view of a desert&#10;&#10;Description automatically generated">
            <a:extLst>
              <a:ext uri="{FF2B5EF4-FFF2-40B4-BE49-F238E27FC236}">
                <a16:creationId xmlns:a16="http://schemas.microsoft.com/office/drawing/2014/main" id="{DC9205F8-B0AD-D3F8-687F-5ECDB2A05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9280" y="1112297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 descr="Aerial view of a city&#10;&#10;Description automatically generated">
            <a:extLst>
              <a:ext uri="{FF2B5EF4-FFF2-40B4-BE49-F238E27FC236}">
                <a16:creationId xmlns:a16="http://schemas.microsoft.com/office/drawing/2014/main" id="{DD0D238D-71CE-C4C1-0214-D2B7B975A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61" y="1112297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  <a:effectLst/>
        </p:spPr>
      </p:pic>
      <p:pic>
        <p:nvPicPr>
          <p:cNvPr id="9" name="Picture 8" descr="An aerial view of a city&#10;&#10;Description automatically generated">
            <a:extLst>
              <a:ext uri="{FF2B5EF4-FFF2-40B4-BE49-F238E27FC236}">
                <a16:creationId xmlns:a16="http://schemas.microsoft.com/office/drawing/2014/main" id="{C7A1A75B-2BCA-6336-CC22-1CDED3A31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672" y="1112297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274C6-10F9-FBBF-0E3D-77935A1D3D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90836" y="1103951"/>
            <a:ext cx="2834640" cy="2125980"/>
          </a:xfrm>
          <a:prstGeom prst="roundRect">
            <a:avLst/>
          </a:prstGeom>
          <a:ln w="254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7193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5A4A-CF10-F7B5-2F2A-F4E45683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209552"/>
            <a:ext cx="8637695" cy="584775"/>
          </a:xfrm>
        </p:spPr>
        <p:txBody>
          <a:bodyPr/>
          <a:lstStyle/>
          <a:p>
            <a:pPr algn="ctr"/>
            <a:r>
              <a:rPr lang="en-US">
                <a:latin typeface="+mj-lt"/>
                <a:cs typeface="Times New Roman" panose="02020603050405020304" pitchFamily="18" charset="0"/>
              </a:rPr>
              <a:t>TARGETED NAICS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430972D-A787-4A4A-A1E3-38C6357CC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99267"/>
              </p:ext>
            </p:extLst>
          </p:nvPr>
        </p:nvGraphicFramePr>
        <p:xfrm>
          <a:off x="419100" y="1775612"/>
          <a:ext cx="11353799" cy="330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3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096"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2000" b="1" spc="-5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AMES RESEARCH CENTER</a:t>
                      </a:r>
                      <a:endParaRPr sz="20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solidFill>
                      <a:srgbClr val="1F668F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08">
                <a:tc>
                  <a:txBody>
                    <a:bodyPr/>
                    <a:lstStyle/>
                    <a:p>
                      <a:pPr fontAlgn="t"/>
                      <a:r>
                        <a:rPr lang="en-US" sz="2000" b="1" i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541513</a:t>
                      </a:r>
                    </a:p>
                  </a:txBody>
                  <a:tcPr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i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Computer Facilities Management Services</a:t>
                      </a:r>
                    </a:p>
                  </a:txBody>
                  <a:tcPr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78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541715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Research and Development in the Physical, Engineering, and Life Sciences (Except Biotechnology)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78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561210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Facilities Support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541512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Computer Systems Design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541330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Engineering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42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541519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Computer Related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242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561612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Security Guard and Patrol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24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35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5A4A-CF10-F7B5-2F2A-F4E45683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345" y="394335"/>
            <a:ext cx="7909559" cy="584775"/>
          </a:xfrm>
        </p:spPr>
        <p:txBody>
          <a:bodyPr/>
          <a:lstStyle/>
          <a:p>
            <a:pPr algn="ctr"/>
            <a:r>
              <a:rPr lang="en-US">
                <a:latin typeface="+mj-lt"/>
                <a:cs typeface="Times New Roman" panose="02020603050405020304" pitchFamily="18" charset="0"/>
              </a:rPr>
              <a:t>TARGETED NAICS: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430972D-A787-4A4A-A1E3-38C6357CC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4510"/>
              </p:ext>
            </p:extLst>
          </p:nvPr>
        </p:nvGraphicFramePr>
        <p:xfrm>
          <a:off x="400050" y="1274508"/>
          <a:ext cx="11429999" cy="4308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534">
                <a:tc gridSpan="2">
                  <a:txBody>
                    <a:bodyPr/>
                    <a:lstStyle/>
                    <a:p>
                      <a:pPr marL="118110" algn="l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2000" b="1" spc="-25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ARMSTRONG FLIGHT RESEARCH CENTER</a:t>
                      </a:r>
                      <a:endParaRPr lang="en-US" sz="2000" b="1" spc="-5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875" marB="0"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541715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Research and Development in the Physical, Engineering, and Life Sciences (Except Biotechnology)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561210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Facilities Support Services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336411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Aircraft Manufacturing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488190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Support Activities for Air Transportation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336413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Aircraft Parts &amp; Auxiliary Equipment Manufacturing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541519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Computer Related Services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541513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Computer Facilities Management Services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541690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Scientific &amp; Technical Consulting Services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84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541310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Architectural Services</a:t>
                      </a:r>
                    </a:p>
                  </a:txBody>
                  <a:tcPr marL="50800" marR="50800" marT="50800" marB="50800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8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5A4A-CF10-F7B5-2F2A-F4E45683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318135"/>
            <a:ext cx="7909559" cy="584775"/>
          </a:xfrm>
        </p:spPr>
        <p:txBody>
          <a:bodyPr/>
          <a:lstStyle/>
          <a:p>
            <a:pPr algn="ctr"/>
            <a:r>
              <a:rPr lang="en-US">
                <a:latin typeface="+mj-lt"/>
                <a:cs typeface="Times New Roman" panose="02020603050405020304" pitchFamily="18" charset="0"/>
              </a:rPr>
              <a:t>TARGETED NAICS: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430972D-A787-4A4A-A1E3-38C6357CC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60428"/>
              </p:ext>
            </p:extLst>
          </p:nvPr>
        </p:nvGraphicFramePr>
        <p:xfrm>
          <a:off x="295274" y="1302949"/>
          <a:ext cx="11601450" cy="446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651"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2000" b="1" spc="-25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GLENN RESEARCH CENTER</a:t>
                      </a:r>
                      <a:endParaRPr sz="20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solidFill>
                      <a:srgbClr val="1F668F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7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541712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Research and Development in the Physical, Engineering, and Life Sciences (Except Biotechnology)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14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561210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Facilities Support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7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541519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Computer Related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9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236220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Commercial and Institutional Building Construction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541330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Engineering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541690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Scientific and Technical Consulting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4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561612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Security Guards and Patrol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566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221122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Electric Power Distribution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611430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Professional and Management Development Training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0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611710</a:t>
                      </a:r>
                    </a:p>
                  </a:txBody>
                  <a:tcPr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i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Educational Support Services</a:t>
                      </a:r>
                    </a:p>
                  </a:txBody>
                  <a:tcPr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21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08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5A4A-CF10-F7B5-2F2A-F4E45683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95" y="318135"/>
            <a:ext cx="7909559" cy="584775"/>
          </a:xfrm>
        </p:spPr>
        <p:txBody>
          <a:bodyPr/>
          <a:lstStyle/>
          <a:p>
            <a:pPr algn="ctr"/>
            <a:r>
              <a:rPr lang="en-US">
                <a:latin typeface="+mj-lt"/>
                <a:cs typeface="Times New Roman" panose="02020603050405020304" pitchFamily="18" charset="0"/>
              </a:rPr>
              <a:t>TARGETED NAICS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430972D-A787-4A4A-A1E3-38C6357CC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51034"/>
              </p:ext>
            </p:extLst>
          </p:nvPr>
        </p:nvGraphicFramePr>
        <p:xfrm>
          <a:off x="333374" y="1245799"/>
          <a:ext cx="11525250" cy="4631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33"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2000" b="1" spc="-25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LANGLEY RESEARCH CENTER</a:t>
                      </a:r>
                      <a:endParaRPr sz="20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solidFill>
                      <a:srgbClr val="1F668F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3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541715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Research and Development in the Physical, Engineering, and Life Sciences (except Nanotechnology and Biotechnology)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561210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Facilities Support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504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541611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Administrative Management and General Management Consulting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221118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Electric Power Generation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541330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Engineering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541690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Scientific and Technical Consulting Services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27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336413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Aircraft Parts and Auxiliary Equipment Manufacturing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488190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Other Support Activities for Air Transportation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535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332999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All Other Miscellaneous Fabricated Metal Product Manufacturing</a:t>
                      </a:r>
                    </a:p>
                  </a:txBody>
                  <a:tcPr anchor="ctr">
                    <a:solidFill>
                      <a:srgbClr val="1F668F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16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67236-F18C-920B-5F45-3943A1F1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54A1-0108-C922-5BC7-53B89CFF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95" y="318135"/>
            <a:ext cx="7909559" cy="584775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Research Center Top Primes</a:t>
            </a:r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FAF071-015C-B9AF-1D99-31EB8FF01649}"/>
              </a:ext>
            </a:extLst>
          </p:cNvPr>
          <p:cNvGraphicFramePr>
            <a:graphicFrameLocks noGrp="1"/>
          </p:cNvGraphicFramePr>
          <p:nvPr/>
        </p:nvGraphicFramePr>
        <p:xfrm>
          <a:off x="787876" y="1252220"/>
          <a:ext cx="10616248" cy="48653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808304">
                  <a:extLst>
                    <a:ext uri="{9D8B030D-6E8A-4147-A177-3AD203B41FA5}">
                      <a16:colId xmlns:a16="http://schemas.microsoft.com/office/drawing/2014/main" val="1370622126"/>
                    </a:ext>
                  </a:extLst>
                </a:gridCol>
                <a:gridCol w="3807944">
                  <a:extLst>
                    <a:ext uri="{9D8B030D-6E8A-4147-A177-3AD203B41FA5}">
                      <a16:colId xmlns:a16="http://schemas.microsoft.com/office/drawing/2014/main" val="334585172"/>
                    </a:ext>
                  </a:extLst>
                </a:gridCol>
              </a:tblGrid>
              <a:tr h="455184">
                <a:tc>
                  <a:txBody>
                    <a:bodyPr/>
                    <a:lstStyle/>
                    <a:p>
                      <a:pPr algn="l"/>
                      <a:r>
                        <a:rPr lang="en-US" sz="3800" b="1">
                          <a:solidFill>
                            <a:srgbClr val="FFFFFF"/>
                          </a:solidFill>
                          <a:latin typeface="+mj-lt"/>
                          <a:cs typeface="Times New Roman"/>
                        </a:rPr>
                        <a:t>Contractor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>
                          <a:solidFill>
                            <a:srgbClr val="FFFFFF"/>
                          </a:solidFill>
                          <a:latin typeface="+mj-lt"/>
                          <a:cs typeface="Times New Roman"/>
                        </a:rPr>
                        <a:t>Obligations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151524764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MAXAR SPACE LLC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$16,000,000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55223483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SCALED COMPOSITES, LLC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$5,831,486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207154063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DYNETICS, INC.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$4,796,664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03001460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JACOBS TECHNOLOGY INC.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$2,322,909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54142512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NORTHROP GRUMMAN SYSTEMS CORPORATION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$2,040,845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97586036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REGENTS OF THE UNIVERSITY OF MICHIGAN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$1,700,000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69262374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AIRBORNE SYSTEMS NORTH AMERICA OF CA INC.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$1,550,000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91197494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AMENTUM SERVICES, INC.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$1,333,551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86972425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MILLENNIUM ENGINEERING AND INTEGRATION SERVICES, LLC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$1,310,735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88057698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BOOZ ALLEN HAMILTON INC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$1,176,174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1826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33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5A4A-CF10-F7B5-2F2A-F4E45683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49" y="166114"/>
            <a:ext cx="10493503" cy="1169551"/>
          </a:xfrm>
        </p:spPr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Upcoming Research Center Opportunities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4D66B-4EBA-FFF0-3AD3-1476A04E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0889"/>
            <a:ext cx="12192000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274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03b24d-228e-4729-94cf-acbed093294a" xsi:nil="true"/>
    <lcf76f155ced4ddcb4097134ff3c332f xmlns="40b5827c-0891-4997-aeda-a9775c6aa5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9B0407EF94C48A25D5E745133B1F8" ma:contentTypeVersion="16" ma:contentTypeDescription="Create a new document." ma:contentTypeScope="" ma:versionID="7ebdee9af97b51423b2b0bab7e7a2dab">
  <xsd:schema xmlns:xsd="http://www.w3.org/2001/XMLSchema" xmlns:xs="http://www.w3.org/2001/XMLSchema" xmlns:p="http://schemas.microsoft.com/office/2006/metadata/properties" xmlns:ns2="40b5827c-0891-4997-aeda-a9775c6aa5a1" xmlns:ns3="0c03b24d-228e-4729-94cf-acbed093294a" targetNamespace="http://schemas.microsoft.com/office/2006/metadata/properties" ma:root="true" ma:fieldsID="7061c948a1aff3b899935c0eaaa61c8c" ns2:_="" ns3:_="">
    <xsd:import namespace="40b5827c-0891-4997-aeda-a9775c6aa5a1"/>
    <xsd:import namespace="0c03b24d-228e-4729-94cf-acbed0932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5827c-0891-4997-aeda-a9775c6aa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3b24d-228e-4729-94cf-acbed0932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7408840-a1fa-495a-a416-c4c1cc8bb811}" ma:internalName="TaxCatchAll" ma:showField="CatchAllData" ma:web="0c03b24d-228e-4729-94cf-acbed0932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EA2FB-83BC-48EC-9776-84C7D1293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98794-45A3-4A34-8A51-F3B57AA1FCBB}">
  <ds:schemaRefs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c03b24d-228e-4729-94cf-acbed093294a"/>
    <ds:schemaRef ds:uri="40b5827c-0891-4997-aeda-a9775c6aa5a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2D5FB5-10ED-4D78-A5F4-62A12270A224}">
  <ds:schemaRefs>
    <ds:schemaRef ds:uri="0c03b24d-228e-4729-94cf-acbed093294a"/>
    <ds:schemaRef ds:uri="40b5827c-0891-4997-aeda-a9775c6aa5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1321</Words>
  <Application>Microsoft Office PowerPoint</Application>
  <PresentationFormat>Widescreen</PresentationFormat>
  <Paragraphs>281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Arial Narrow</vt:lpstr>
      <vt:lpstr>Calibri</vt:lpstr>
      <vt:lpstr>Franklin Gothic Book</vt:lpstr>
      <vt:lpstr>Open Sauce Heavy</vt:lpstr>
      <vt:lpstr>Times New Roman</vt:lpstr>
      <vt:lpstr>Wingdings</vt:lpstr>
      <vt:lpstr>1_Office Theme</vt:lpstr>
      <vt:lpstr>PowerPoint Presentation</vt:lpstr>
      <vt:lpstr>RESEARCH CENTER’S AT A GLANCE </vt:lpstr>
      <vt:lpstr>RESEARCH CENTER - CAPABILITIES</vt:lpstr>
      <vt:lpstr>TARGETED NAICS</vt:lpstr>
      <vt:lpstr>TARGETED NAICS:</vt:lpstr>
      <vt:lpstr>TARGETED NAICS:</vt:lpstr>
      <vt:lpstr>TARGETED NAICS</vt:lpstr>
      <vt:lpstr>Research Center Top Primes</vt:lpstr>
      <vt:lpstr>Upcoming Research Center Opportunities </vt:lpstr>
      <vt:lpstr>Upcoming Research Center Opportunities </vt:lpstr>
      <vt:lpstr>How Small Business Can Engage with NASA</vt:lpstr>
      <vt:lpstr>NASA OSBP Mobile App</vt:lpstr>
      <vt:lpstr>ACTIVE CONTRACT LISTING</vt:lpstr>
      <vt:lpstr>RESEARCH CENTER SUPPORT COUNCILS</vt:lpstr>
      <vt:lpstr>PowerPoint Presentation</vt:lpstr>
      <vt:lpstr>PowerPoint Presentation</vt:lpstr>
      <vt:lpstr>PowerPoint Presentation</vt:lpstr>
    </vt:vector>
  </TitlesOfParts>
  <Company>NASA OCIO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Research Center</dc:title>
  <dc:creator>Kandace Chappell</dc:creator>
  <cp:lastModifiedBy>Watts, Robert E. (SSC-BA111)</cp:lastModifiedBy>
  <cp:revision>76</cp:revision>
  <cp:lastPrinted>1601-01-01T00:00:00Z</cp:lastPrinted>
  <dcterms:created xsi:type="dcterms:W3CDTF">2025-03-19T14:57:34Z</dcterms:created>
  <dcterms:modified xsi:type="dcterms:W3CDTF">2026-04-24T19:52:13Z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0x0101006AC9B0407EF94C48A25D5E745133B1F8</vt:lpwstr>
  </property>
  <property fmtid="{D5CDD505-2E9C-101B-9397-08002B2CF9AE}" pid="3" name="MediaServiceImageTags">
    <vt:lpwstr/>
  </property>
</Properties>
</file>